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1131" r:id="rId3"/>
    <p:sldId id="1224" r:id="rId5"/>
    <p:sldId id="1225" r:id="rId6"/>
    <p:sldId id="1135" r:id="rId7"/>
    <p:sldId id="1145" r:id="rId8"/>
    <p:sldId id="1136" r:id="rId9"/>
    <p:sldId id="1226" r:id="rId10"/>
    <p:sldId id="1227" r:id="rId11"/>
    <p:sldId id="1144" r:id="rId12"/>
    <p:sldId id="1196" r:id="rId13"/>
    <p:sldId id="1197" r:id="rId14"/>
    <p:sldId id="1199" r:id="rId15"/>
    <p:sldId id="1200" r:id="rId16"/>
    <p:sldId id="1170" r:id="rId17"/>
    <p:sldId id="1149" r:id="rId18"/>
    <p:sldId id="1242" r:id="rId19"/>
    <p:sldId id="1243" r:id="rId20"/>
    <p:sldId id="1244" r:id="rId21"/>
    <p:sldId id="1245" r:id="rId22"/>
    <p:sldId id="1246" r:id="rId23"/>
    <p:sldId id="1228" r:id="rId24"/>
    <p:sldId id="1229" r:id="rId25"/>
    <p:sldId id="1230" r:id="rId26"/>
    <p:sldId id="1231" r:id="rId27"/>
    <p:sldId id="1232" r:id="rId28"/>
    <p:sldId id="1233" r:id="rId29"/>
    <p:sldId id="1234" r:id="rId30"/>
    <p:sldId id="1235" r:id="rId31"/>
    <p:sldId id="1236" r:id="rId32"/>
    <p:sldId id="1237" r:id="rId33"/>
    <p:sldId id="1238" r:id="rId34"/>
    <p:sldId id="1239" r:id="rId35"/>
    <p:sldId id="1240" r:id="rId36"/>
    <p:sldId id="1241" r:id="rId37"/>
    <p:sldId id="1127" r:id="rId38"/>
  </p:sldIdLst>
  <p:sldSz cx="12192000" cy="6858000"/>
  <p:notesSz cx="6858000" cy="9144000"/>
  <p:embeddedFontLst>
    <p:embeddedFont>
      <p:font typeface="Segoe UI" panose="020B0502040204020203"/>
      <p:regular r:id="rId44"/>
      <p:bold r:id="rId45"/>
      <p:italic r:id="rId46"/>
      <p:boldItalic r:id="rId47"/>
    </p:embeddedFont>
    <p:embeddedFont>
      <p:font typeface="微软雅黑" panose="020B0503020204020204" pitchFamily="34" charset="-122"/>
      <p:regular r:id="rId48"/>
    </p:embeddedFont>
    <p:embeddedFont>
      <p:font typeface="微软雅黑 Light" panose="020B0502040204020203" pitchFamily="34" charset="-122"/>
      <p:regular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</p:embeddedFontLst>
  <p:custDataLst>
    <p:tags r:id="rId5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/>
        <a:ea typeface="微软雅黑" panose="020B0503020204020204" pitchFamily="34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650"/>
    <a:srgbClr val="1664FF"/>
    <a:srgbClr val="EAEBF0"/>
    <a:srgbClr val="DEE4FB"/>
    <a:srgbClr val="FFC000"/>
    <a:srgbClr val="FFE595"/>
    <a:srgbClr val="FFCE38"/>
    <a:srgbClr val="FFC40F"/>
    <a:srgbClr val="00C2C1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5" autoAdjust="0"/>
    <p:restoredTop sz="93309" autoAdjust="0"/>
  </p:normalViewPr>
  <p:slideViewPr>
    <p:cSldViewPr snapToGrid="0">
      <p:cViewPr varScale="1">
        <p:scale>
          <a:sx n="88" d="100"/>
          <a:sy n="88" d="100"/>
        </p:scale>
        <p:origin x="11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299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gs" Target="tags/tag310.xml"/><Relationship Id="rId53" Type="http://schemas.openxmlformats.org/officeDocument/2006/relationships/font" Target="fonts/font10.fntdata"/><Relationship Id="rId52" Type="http://schemas.openxmlformats.org/officeDocument/2006/relationships/font" Target="fonts/font9.fntdata"/><Relationship Id="rId51" Type="http://schemas.openxmlformats.org/officeDocument/2006/relationships/font" Target="fonts/font8.fntdata"/><Relationship Id="rId50" Type="http://schemas.openxmlformats.org/officeDocument/2006/relationships/font" Target="fonts/font7.fntdata"/><Relationship Id="rId5" Type="http://schemas.openxmlformats.org/officeDocument/2006/relationships/slide" Target="slides/slide2.xml"/><Relationship Id="rId49" Type="http://schemas.openxmlformats.org/officeDocument/2006/relationships/font" Target="fonts/font6.fntdata"/><Relationship Id="rId48" Type="http://schemas.openxmlformats.org/officeDocument/2006/relationships/font" Target="fonts/font5.fntdata"/><Relationship Id="rId47" Type="http://schemas.openxmlformats.org/officeDocument/2006/relationships/font" Target="fonts/font4.fntdata"/><Relationship Id="rId46" Type="http://schemas.openxmlformats.org/officeDocument/2006/relationships/font" Target="fonts/font3.fntdata"/><Relationship Id="rId45" Type="http://schemas.openxmlformats.org/officeDocument/2006/relationships/font" Target="fonts/font2.fntdata"/><Relationship Id="rId44" Type="http://schemas.openxmlformats.org/officeDocument/2006/relationships/font" Target="fonts/font1.fntdata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04623-1B15-3C4F-9866-2C6587837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BAFF-2200-E44C-8303-5E2FC21D12B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2BD6B42A-9459-654D-AFD6-0EF5A10F38FB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B994B42-4785-6D49-8178-416158B364B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994B42-4785-6D49-8178-416158B364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65441" y="2957194"/>
            <a:ext cx="5352800" cy="750601"/>
          </a:xfrm>
          <a:prstGeom prst="rect">
            <a:avLst/>
          </a:prstGeom>
        </p:spPr>
        <p:txBody>
          <a:bodyPr lIns="90000" anchor="ctr" anchorCtr="0"/>
          <a:lstStyle>
            <a:lvl1pPr marL="0" indent="0">
              <a:buNone/>
              <a:defRPr sz="4800" b="1">
                <a:solidFill>
                  <a:srgbClr val="08080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5441" y="3718657"/>
            <a:ext cx="5352800" cy="750601"/>
          </a:xfrm>
          <a:prstGeom prst="rect">
            <a:avLst/>
          </a:prstGeom>
        </p:spPr>
        <p:txBody>
          <a:bodyPr lIns="90000" anchor="ctr" anchorCtr="0"/>
          <a:lstStyle>
            <a:lvl1pPr marL="0" indent="0">
              <a:buNone/>
              <a:defRPr sz="4000" b="1">
                <a:solidFill>
                  <a:srgbClr val="D6011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65441" y="429109"/>
            <a:ext cx="2977624" cy="461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68796" y="380311"/>
            <a:ext cx="1865296" cy="5592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bg>
      <p:bgPr>
        <a:solidFill>
          <a:srgbClr val="F6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2321140" y="6392237"/>
            <a:ext cx="8962476" cy="1591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8480" y="242042"/>
            <a:ext cx="5972077" cy="600813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8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微软雅黑 粗体 </a:t>
            </a:r>
            <a:r>
              <a:rPr kumimoji="1" lang="en-US" altLang="zh-CN" dirty="0"/>
              <a:t>28</a:t>
            </a:r>
            <a:r>
              <a:rPr kumimoji="1" lang="zh-CN" altLang="en-US" dirty="0"/>
              <a:t>号</a:t>
            </a:r>
            <a:endParaRPr kumimoji="1" lang="zh-CN" altLang="en-US" dirty="0"/>
          </a:p>
        </p:txBody>
      </p:sp>
      <p:sp>
        <p:nvSpPr>
          <p:cNvPr id="6" name="五边形 5"/>
          <p:cNvSpPr/>
          <p:nvPr userDrawn="1"/>
        </p:nvSpPr>
        <p:spPr>
          <a:xfrm>
            <a:off x="11501349" y="6353234"/>
            <a:ext cx="575421" cy="198195"/>
          </a:xfrm>
          <a:prstGeom prst="homePlate">
            <a:avLst>
              <a:gd name="adj" fmla="val 26210"/>
            </a:avLst>
          </a:prstGeom>
          <a:solidFill>
            <a:srgbClr val="D60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6370483"/>
            <a:ext cx="682170" cy="1809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273717" y="300793"/>
            <a:ext cx="66175" cy="489269"/>
          </a:xfrm>
          <a:prstGeom prst="rect">
            <a:avLst/>
          </a:prstGeom>
          <a:solidFill>
            <a:srgbClr val="D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7217656" y="6363744"/>
            <a:ext cx="4225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©2022</a:t>
            </a:r>
            <a:r>
              <a:rPr kumimoji="1" lang="zh-CN" altLang="en-US" sz="800" b="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本文档版权归软通动力信息技术（集团）股份有限公司所有，并保留所有权利。</a:t>
            </a:r>
            <a:endParaRPr kumimoji="1" lang="zh-CN" altLang="en-US" sz="800" b="0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8384" y="6259183"/>
            <a:ext cx="1186543" cy="40354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1907" y="307571"/>
            <a:ext cx="2201938" cy="3413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bg>
      <p:bgPr>
        <a:solidFill>
          <a:srgbClr val="F6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符 6"/>
          <p:cNvCxnSpPr/>
          <p:nvPr userDrawn="1"/>
        </p:nvCxnSpPr>
        <p:spPr>
          <a:xfrm>
            <a:off x="3896139" y="1411357"/>
            <a:ext cx="0" cy="4941877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 userDrawn="1"/>
        </p:nvSpPr>
        <p:spPr>
          <a:xfrm>
            <a:off x="2321140" y="6392237"/>
            <a:ext cx="8962476" cy="15919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8480" y="242042"/>
            <a:ext cx="5972077" cy="600813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28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微软雅黑 粗体 </a:t>
            </a:r>
            <a:r>
              <a:rPr kumimoji="1" lang="en-US" altLang="zh-CN" dirty="0"/>
              <a:t>28</a:t>
            </a:r>
            <a:r>
              <a:rPr kumimoji="1" lang="zh-CN" altLang="en-US" dirty="0"/>
              <a:t>号</a:t>
            </a:r>
            <a:endParaRPr kumimoji="1" lang="zh-CN" altLang="en-US" dirty="0"/>
          </a:p>
        </p:txBody>
      </p:sp>
      <p:sp>
        <p:nvSpPr>
          <p:cNvPr id="6" name="五边形 5"/>
          <p:cNvSpPr/>
          <p:nvPr userDrawn="1"/>
        </p:nvSpPr>
        <p:spPr>
          <a:xfrm>
            <a:off x="11501349" y="6353234"/>
            <a:ext cx="575421" cy="198195"/>
          </a:xfrm>
          <a:prstGeom prst="homePlate">
            <a:avLst>
              <a:gd name="adj" fmla="val 26210"/>
            </a:avLst>
          </a:prstGeom>
          <a:solidFill>
            <a:srgbClr val="D601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" y="6370483"/>
            <a:ext cx="682170" cy="18094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273717" y="300793"/>
            <a:ext cx="66175" cy="489269"/>
          </a:xfrm>
          <a:prstGeom prst="rect">
            <a:avLst/>
          </a:prstGeom>
          <a:solidFill>
            <a:srgbClr val="D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7217656" y="6363744"/>
            <a:ext cx="4225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b="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©2022</a:t>
            </a:r>
            <a:r>
              <a:rPr kumimoji="1" lang="zh-CN" altLang="en-US" sz="800" b="0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本文档版权归软通动力信息技术（集团）股份有限公司所有，并保留所有权利。</a:t>
            </a:r>
            <a:endParaRPr kumimoji="1" lang="zh-CN" altLang="en-US" sz="800" b="0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8384" y="6259183"/>
            <a:ext cx="1186543" cy="40354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1907" y="307571"/>
            <a:ext cx="2201938" cy="341399"/>
          </a:xfrm>
          <a:prstGeom prst="rect">
            <a:avLst/>
          </a:prstGeom>
        </p:spPr>
      </p:pic>
      <p:sp>
        <p:nvSpPr>
          <p:cNvPr id="12" name="Shape 130"/>
          <p:cNvSpPr/>
          <p:nvPr userDrawn="1"/>
        </p:nvSpPr>
        <p:spPr>
          <a:xfrm>
            <a:off x="1086059" y="2676540"/>
            <a:ext cx="2200998" cy="1324209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algn="ctr"/>
            <a:r>
              <a:rPr lang="zh-TW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目录</a:t>
            </a:r>
            <a:endParaRPr lang="en-US" altLang="zh-TW" sz="4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/>
            <a:r>
              <a:rPr lang="en-GB" altLang="zh-CN" sz="2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</a:rPr>
              <a:t>contents</a:t>
            </a:r>
            <a:endParaRPr lang="en-GB" altLang="zh-CN" sz="2800" b="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3757258" y="1272476"/>
            <a:ext cx="277762" cy="277762"/>
            <a:chOff x="3757258" y="1272476"/>
            <a:chExt cx="277762" cy="277762"/>
          </a:xfrm>
        </p:grpSpPr>
        <p:sp>
          <p:nvSpPr>
            <p:cNvPr id="8" name="椭圆 7"/>
            <p:cNvSpPr/>
            <p:nvPr userDrawn="1"/>
          </p:nvSpPr>
          <p:spPr>
            <a:xfrm>
              <a:off x="3809329" y="1324547"/>
              <a:ext cx="173620" cy="173620"/>
            </a:xfrm>
            <a:prstGeom prst="ellipse">
              <a:avLst/>
            </a:prstGeom>
            <a:solidFill>
              <a:srgbClr val="D505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757258" y="1272476"/>
              <a:ext cx="277762" cy="277762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193360" y="1797424"/>
            <a:ext cx="2968909" cy="277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067527" y="1550238"/>
            <a:ext cx="104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rgbClr val="C00000"/>
                </a:solidFill>
                <a:latin typeface="+mj-ea"/>
                <a:ea typeface="+mj-ea"/>
              </a:rPr>
              <a:t>01</a:t>
            </a:r>
            <a:endParaRPr kumimoji="1" lang="zh-CN" altLang="en-US" sz="5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4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93360" y="2902324"/>
            <a:ext cx="2968909" cy="277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 userDrawn="1"/>
        </p:nvSpPr>
        <p:spPr>
          <a:xfrm>
            <a:off x="4067527" y="2655138"/>
            <a:ext cx="104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rgbClr val="C00000"/>
                </a:solidFill>
                <a:latin typeface="+mj-ea"/>
                <a:ea typeface="+mj-ea"/>
              </a:rPr>
              <a:t>02</a:t>
            </a:r>
            <a:endParaRPr kumimoji="1" lang="zh-CN" altLang="en-US" sz="5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7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193360" y="3994524"/>
            <a:ext cx="2968909" cy="277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 userDrawn="1"/>
        </p:nvSpPr>
        <p:spPr>
          <a:xfrm>
            <a:off x="4067527" y="3747338"/>
            <a:ext cx="104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rgbClr val="C00000"/>
                </a:solidFill>
                <a:latin typeface="+mj-ea"/>
                <a:ea typeface="+mj-ea"/>
              </a:rPr>
              <a:t>03</a:t>
            </a:r>
            <a:endParaRPr kumimoji="1" lang="zh-CN" altLang="en-US" sz="5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0" name="文本占位符 15"/>
          <p:cNvSpPr>
            <a:spLocks noGrp="1"/>
          </p:cNvSpPr>
          <p:nvPr>
            <p:ph type="body" sz="quarter" idx="16" hasCustomPrompt="1"/>
          </p:nvPr>
        </p:nvSpPr>
        <p:spPr>
          <a:xfrm>
            <a:off x="5193360" y="5102920"/>
            <a:ext cx="2968909" cy="277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4067527" y="4855734"/>
            <a:ext cx="1048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b="1" dirty="0">
                <a:solidFill>
                  <a:srgbClr val="C00000"/>
                </a:solidFill>
                <a:latin typeface="+mj-ea"/>
                <a:ea typeface="+mj-ea"/>
              </a:rPr>
              <a:t>04</a:t>
            </a:r>
            <a:endParaRPr kumimoji="1" lang="zh-CN" altLang="en-US" sz="5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97000"/>
                </a:schemeClr>
              </a:gs>
              <a:gs pos="0">
                <a:schemeClr val="bg1">
                  <a:alpha val="5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3340116" y="3588871"/>
            <a:ext cx="1586948" cy="1586948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034738" y="4229236"/>
            <a:ext cx="4153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北京市海淀区西北旺东路</a:t>
            </a:r>
            <a:r>
              <a:rPr kumimoji="1" lang="en-US" altLang="zh-CN" sz="1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10</a:t>
            </a:r>
            <a:r>
              <a:rPr kumimoji="1" lang="zh-CN" altLang="en-US" sz="1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号院东区</a:t>
            </a:r>
            <a:r>
              <a:rPr kumimoji="1" lang="en-US" altLang="zh-CN" sz="1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16</a:t>
            </a:r>
            <a:r>
              <a:rPr kumimoji="1" lang="zh-CN" altLang="en-US" sz="1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号楼</a:t>
            </a:r>
            <a:endParaRPr kumimoji="1" lang="zh-CN" altLang="en-US" sz="1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5040908" y="3780984"/>
            <a:ext cx="47019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软通动力信息技术</a:t>
            </a:r>
            <a:r>
              <a:rPr kumimoji="1" lang="en-US" altLang="zh-CN" sz="2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kumimoji="1" lang="zh-CN" altLang="en-US" sz="2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集团</a:t>
            </a:r>
            <a:r>
              <a:rPr kumimoji="1" lang="en-US" altLang="zh-CN" sz="2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r>
              <a:rPr kumimoji="1" lang="zh-CN" altLang="en-US" sz="21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股份有限公司</a:t>
            </a:r>
            <a:endParaRPr kumimoji="1" lang="zh-CN" altLang="en-US" sz="21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034738" y="4580604"/>
            <a:ext cx="2153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6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www.isoftstone.com</a:t>
            </a:r>
            <a:endParaRPr kumimoji="1" lang="zh-CN" altLang="en-US" sz="1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3003559" y="2069875"/>
            <a:ext cx="6184880" cy="9589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编组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1117" y="-35560"/>
            <a:ext cx="12289378" cy="6912000"/>
          </a:xfrm>
          <a:prstGeom prst="rect">
            <a:avLst/>
          </a:prstGeom>
        </p:spPr>
      </p:pic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58918" y="6442075"/>
            <a:ext cx="604838" cy="358458"/>
          </a:xfrm>
          <a:prstGeom prst="rect">
            <a:avLst/>
          </a:prstGeom>
        </p:spPr>
        <p:txBody>
          <a:bodyPr wrap="square"/>
          <a:lstStyle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83" y="258445"/>
            <a:ext cx="1194753" cy="340995"/>
          </a:xfrm>
          <a:prstGeom prst="rect">
            <a:avLst/>
          </a:prstGeom>
        </p:spPr>
      </p:pic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anose="020B0502040204020203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anose="020B0502040204020203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anose="020B0502040204020203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anose="020B0502040204020203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anose="020B0502040204020203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anose="020B0502040204020203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anose="020B0502040204020203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anose="020B0502040204020203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40.xml"/><Relationship Id="rId4" Type="http://schemas.openxmlformats.org/officeDocument/2006/relationships/tags" Target="../tags/tag4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1" Type="http://schemas.openxmlformats.org/officeDocument/2006/relationships/slideLayout" Target="../slideLayouts/slideLayout2.xml"/><Relationship Id="rId50" Type="http://schemas.openxmlformats.org/officeDocument/2006/relationships/image" Target="../media/image75.png"/><Relationship Id="rId5" Type="http://schemas.openxmlformats.org/officeDocument/2006/relationships/tags" Target="../tags/tag251.xml"/><Relationship Id="rId49" Type="http://schemas.openxmlformats.org/officeDocument/2006/relationships/tags" Target="../tags/tag291.xml"/><Relationship Id="rId48" Type="http://schemas.openxmlformats.org/officeDocument/2006/relationships/image" Target="../media/image74.png"/><Relationship Id="rId47" Type="http://schemas.openxmlformats.org/officeDocument/2006/relationships/tags" Target="../tags/tag290.xml"/><Relationship Id="rId46" Type="http://schemas.openxmlformats.org/officeDocument/2006/relationships/image" Target="../media/image73.png"/><Relationship Id="rId45" Type="http://schemas.openxmlformats.org/officeDocument/2006/relationships/tags" Target="../tags/tag289.xml"/><Relationship Id="rId44" Type="http://schemas.openxmlformats.org/officeDocument/2006/relationships/image" Target="../media/image72.png"/><Relationship Id="rId43" Type="http://schemas.openxmlformats.org/officeDocument/2006/relationships/tags" Target="../tags/tag288.xml"/><Relationship Id="rId42" Type="http://schemas.openxmlformats.org/officeDocument/2006/relationships/tags" Target="../tags/tag287.xml"/><Relationship Id="rId41" Type="http://schemas.openxmlformats.org/officeDocument/2006/relationships/tags" Target="../tags/tag286.xml"/><Relationship Id="rId40" Type="http://schemas.openxmlformats.org/officeDocument/2006/relationships/tags" Target="../tags/tag285.xml"/><Relationship Id="rId4" Type="http://schemas.openxmlformats.org/officeDocument/2006/relationships/tags" Target="../tags/tag250.xml"/><Relationship Id="rId39" Type="http://schemas.openxmlformats.org/officeDocument/2006/relationships/tags" Target="../tags/tag284.xml"/><Relationship Id="rId38" Type="http://schemas.openxmlformats.org/officeDocument/2006/relationships/tags" Target="../tags/tag283.xml"/><Relationship Id="rId37" Type="http://schemas.openxmlformats.org/officeDocument/2006/relationships/tags" Target="../tags/tag282.xml"/><Relationship Id="rId36" Type="http://schemas.openxmlformats.org/officeDocument/2006/relationships/tags" Target="../tags/tag281.xml"/><Relationship Id="rId35" Type="http://schemas.openxmlformats.org/officeDocument/2006/relationships/tags" Target="../tags/tag280.xml"/><Relationship Id="rId34" Type="http://schemas.openxmlformats.org/officeDocument/2006/relationships/tags" Target="../tags/tag279.xml"/><Relationship Id="rId33" Type="http://schemas.openxmlformats.org/officeDocument/2006/relationships/tags" Target="../tags/tag278.xml"/><Relationship Id="rId32" Type="http://schemas.openxmlformats.org/officeDocument/2006/relationships/tags" Target="../tags/tag277.xml"/><Relationship Id="rId31" Type="http://schemas.openxmlformats.org/officeDocument/2006/relationships/tags" Target="../tags/tag276.xml"/><Relationship Id="rId30" Type="http://schemas.openxmlformats.org/officeDocument/2006/relationships/tags" Target="../tags/tag275.xml"/><Relationship Id="rId3" Type="http://schemas.openxmlformats.org/officeDocument/2006/relationships/tags" Target="../tags/tag249.xml"/><Relationship Id="rId29" Type="http://schemas.openxmlformats.org/officeDocument/2006/relationships/tags" Target="../tags/tag274.xml"/><Relationship Id="rId28" Type="http://schemas.openxmlformats.org/officeDocument/2006/relationships/tags" Target="../tags/tag273.xml"/><Relationship Id="rId27" Type="http://schemas.openxmlformats.org/officeDocument/2006/relationships/tags" Target="../tags/tag272.xml"/><Relationship Id="rId26" Type="http://schemas.openxmlformats.org/officeDocument/2006/relationships/tags" Target="../tags/tag271.xml"/><Relationship Id="rId25" Type="http://schemas.openxmlformats.org/officeDocument/2006/relationships/tags" Target="../tags/tag270.xml"/><Relationship Id="rId24" Type="http://schemas.openxmlformats.org/officeDocument/2006/relationships/tags" Target="../tags/tag269.xml"/><Relationship Id="rId23" Type="http://schemas.openxmlformats.org/officeDocument/2006/relationships/tags" Target="../tags/tag268.xml"/><Relationship Id="rId22" Type="http://schemas.openxmlformats.org/officeDocument/2006/relationships/tags" Target="../tags/tag267.xml"/><Relationship Id="rId21" Type="http://schemas.openxmlformats.org/officeDocument/2006/relationships/tags" Target="../tags/tag266.xml"/><Relationship Id="rId20" Type="http://schemas.openxmlformats.org/officeDocument/2006/relationships/tags" Target="../tags/tag265.xml"/><Relationship Id="rId2" Type="http://schemas.openxmlformats.org/officeDocument/2006/relationships/tags" Target="../tags/tag248.xml"/><Relationship Id="rId19" Type="http://schemas.openxmlformats.org/officeDocument/2006/relationships/tags" Target="../tags/tag264.xml"/><Relationship Id="rId18" Type="http://schemas.openxmlformats.org/officeDocument/2006/relationships/tags" Target="../tags/tag263.xml"/><Relationship Id="rId17" Type="http://schemas.openxmlformats.org/officeDocument/2006/relationships/tags" Target="../tags/tag262.xml"/><Relationship Id="rId16" Type="http://schemas.openxmlformats.org/officeDocument/2006/relationships/tags" Target="../tags/tag261.xml"/><Relationship Id="rId15" Type="http://schemas.openxmlformats.org/officeDocument/2006/relationships/tags" Target="../tags/tag260.xml"/><Relationship Id="rId14" Type="http://schemas.openxmlformats.org/officeDocument/2006/relationships/tags" Target="../tags/tag259.xml"/><Relationship Id="rId13" Type="http://schemas.openxmlformats.org/officeDocument/2006/relationships/tags" Target="../tags/tag258.xml"/><Relationship Id="rId12" Type="http://schemas.openxmlformats.org/officeDocument/2006/relationships/tags" Target="../tags/tag257.xml"/><Relationship Id="rId11" Type="http://schemas.openxmlformats.org/officeDocument/2006/relationships/image" Target="../media/image71.png"/><Relationship Id="rId10" Type="http://schemas.openxmlformats.org/officeDocument/2006/relationships/tags" Target="../tags/tag256.xml"/><Relationship Id="rId1" Type="http://schemas.openxmlformats.org/officeDocument/2006/relationships/tags" Target="../tags/tag24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image" Target="../media/image91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1" Type="http://schemas.openxmlformats.org/officeDocument/2006/relationships/slideLayout" Target="../slideLayouts/slideLayout2.xml"/><Relationship Id="rId80" Type="http://schemas.openxmlformats.org/officeDocument/2006/relationships/tags" Target="../tags/tag120.xml"/><Relationship Id="rId8" Type="http://schemas.openxmlformats.org/officeDocument/2006/relationships/tags" Target="../tags/tag48.xml"/><Relationship Id="rId79" Type="http://schemas.openxmlformats.org/officeDocument/2006/relationships/tags" Target="../tags/tag119.xml"/><Relationship Id="rId78" Type="http://schemas.openxmlformats.org/officeDocument/2006/relationships/tags" Target="../tags/tag118.xml"/><Relationship Id="rId77" Type="http://schemas.openxmlformats.org/officeDocument/2006/relationships/tags" Target="../tags/tag117.xml"/><Relationship Id="rId76" Type="http://schemas.openxmlformats.org/officeDocument/2006/relationships/tags" Target="../tags/tag116.xml"/><Relationship Id="rId75" Type="http://schemas.openxmlformats.org/officeDocument/2006/relationships/tags" Target="../tags/tag115.xml"/><Relationship Id="rId74" Type="http://schemas.openxmlformats.org/officeDocument/2006/relationships/tags" Target="../tags/tag114.xml"/><Relationship Id="rId73" Type="http://schemas.openxmlformats.org/officeDocument/2006/relationships/tags" Target="../tags/tag113.xml"/><Relationship Id="rId72" Type="http://schemas.openxmlformats.org/officeDocument/2006/relationships/tags" Target="../tags/tag112.xml"/><Relationship Id="rId71" Type="http://schemas.openxmlformats.org/officeDocument/2006/relationships/tags" Target="../tags/tag111.xml"/><Relationship Id="rId70" Type="http://schemas.openxmlformats.org/officeDocument/2006/relationships/tags" Target="../tags/tag110.xml"/><Relationship Id="rId7" Type="http://schemas.openxmlformats.org/officeDocument/2006/relationships/tags" Target="../tags/tag47.xml"/><Relationship Id="rId69" Type="http://schemas.openxmlformats.org/officeDocument/2006/relationships/tags" Target="../tags/tag109.xml"/><Relationship Id="rId68" Type="http://schemas.openxmlformats.org/officeDocument/2006/relationships/tags" Target="../tags/tag108.xml"/><Relationship Id="rId67" Type="http://schemas.openxmlformats.org/officeDocument/2006/relationships/tags" Target="../tags/tag107.xml"/><Relationship Id="rId66" Type="http://schemas.openxmlformats.org/officeDocument/2006/relationships/tags" Target="../tags/tag106.xml"/><Relationship Id="rId65" Type="http://schemas.openxmlformats.org/officeDocument/2006/relationships/tags" Target="../tags/tag105.xml"/><Relationship Id="rId64" Type="http://schemas.openxmlformats.org/officeDocument/2006/relationships/tags" Target="../tags/tag104.xml"/><Relationship Id="rId63" Type="http://schemas.openxmlformats.org/officeDocument/2006/relationships/tags" Target="../tags/tag103.xml"/><Relationship Id="rId62" Type="http://schemas.openxmlformats.org/officeDocument/2006/relationships/tags" Target="../tags/tag102.xml"/><Relationship Id="rId61" Type="http://schemas.openxmlformats.org/officeDocument/2006/relationships/tags" Target="../tags/tag101.xml"/><Relationship Id="rId60" Type="http://schemas.openxmlformats.org/officeDocument/2006/relationships/tags" Target="../tags/tag100.xml"/><Relationship Id="rId6" Type="http://schemas.openxmlformats.org/officeDocument/2006/relationships/tags" Target="../tags/tag46.xml"/><Relationship Id="rId59" Type="http://schemas.openxmlformats.org/officeDocument/2006/relationships/tags" Target="../tags/tag99.xml"/><Relationship Id="rId58" Type="http://schemas.openxmlformats.org/officeDocument/2006/relationships/tags" Target="../tags/tag98.xml"/><Relationship Id="rId57" Type="http://schemas.openxmlformats.org/officeDocument/2006/relationships/tags" Target="../tags/tag97.xml"/><Relationship Id="rId56" Type="http://schemas.openxmlformats.org/officeDocument/2006/relationships/tags" Target="../tags/tag96.xml"/><Relationship Id="rId55" Type="http://schemas.openxmlformats.org/officeDocument/2006/relationships/tags" Target="../tags/tag95.xml"/><Relationship Id="rId54" Type="http://schemas.openxmlformats.org/officeDocument/2006/relationships/tags" Target="../tags/tag94.xml"/><Relationship Id="rId53" Type="http://schemas.openxmlformats.org/officeDocument/2006/relationships/tags" Target="../tags/tag93.xml"/><Relationship Id="rId52" Type="http://schemas.openxmlformats.org/officeDocument/2006/relationships/tags" Target="../tags/tag92.xml"/><Relationship Id="rId51" Type="http://schemas.openxmlformats.org/officeDocument/2006/relationships/tags" Target="../tags/tag91.xml"/><Relationship Id="rId50" Type="http://schemas.openxmlformats.org/officeDocument/2006/relationships/tags" Target="../tags/tag90.xml"/><Relationship Id="rId5" Type="http://schemas.openxmlformats.org/officeDocument/2006/relationships/tags" Target="../tags/tag45.xml"/><Relationship Id="rId49" Type="http://schemas.openxmlformats.org/officeDocument/2006/relationships/tags" Target="../tags/tag89.xml"/><Relationship Id="rId48" Type="http://schemas.openxmlformats.org/officeDocument/2006/relationships/tags" Target="../tags/tag88.xml"/><Relationship Id="rId47" Type="http://schemas.openxmlformats.org/officeDocument/2006/relationships/tags" Target="../tags/tag87.xml"/><Relationship Id="rId46" Type="http://schemas.openxmlformats.org/officeDocument/2006/relationships/tags" Target="../tags/tag86.xml"/><Relationship Id="rId45" Type="http://schemas.openxmlformats.org/officeDocument/2006/relationships/tags" Target="../tags/tag85.xml"/><Relationship Id="rId44" Type="http://schemas.openxmlformats.org/officeDocument/2006/relationships/tags" Target="../tags/tag84.xml"/><Relationship Id="rId43" Type="http://schemas.openxmlformats.org/officeDocument/2006/relationships/tags" Target="../tags/tag83.xml"/><Relationship Id="rId42" Type="http://schemas.openxmlformats.org/officeDocument/2006/relationships/tags" Target="../tags/tag82.xml"/><Relationship Id="rId41" Type="http://schemas.openxmlformats.org/officeDocument/2006/relationships/tags" Target="../tags/tag81.xml"/><Relationship Id="rId40" Type="http://schemas.openxmlformats.org/officeDocument/2006/relationships/tags" Target="../tags/tag80.xml"/><Relationship Id="rId4" Type="http://schemas.openxmlformats.org/officeDocument/2006/relationships/tags" Target="../tags/tag44.xml"/><Relationship Id="rId39" Type="http://schemas.openxmlformats.org/officeDocument/2006/relationships/tags" Target="../tags/tag79.xml"/><Relationship Id="rId38" Type="http://schemas.openxmlformats.org/officeDocument/2006/relationships/tags" Target="../tags/tag78.xml"/><Relationship Id="rId37" Type="http://schemas.openxmlformats.org/officeDocument/2006/relationships/tags" Target="../tags/tag77.xml"/><Relationship Id="rId36" Type="http://schemas.openxmlformats.org/officeDocument/2006/relationships/tags" Target="../tags/tag76.xml"/><Relationship Id="rId35" Type="http://schemas.openxmlformats.org/officeDocument/2006/relationships/tags" Target="../tags/tag75.xml"/><Relationship Id="rId34" Type="http://schemas.openxmlformats.org/officeDocument/2006/relationships/tags" Target="../tags/tag74.xml"/><Relationship Id="rId33" Type="http://schemas.openxmlformats.org/officeDocument/2006/relationships/tags" Target="../tags/tag73.xml"/><Relationship Id="rId32" Type="http://schemas.openxmlformats.org/officeDocument/2006/relationships/tags" Target="../tags/tag72.xml"/><Relationship Id="rId31" Type="http://schemas.openxmlformats.org/officeDocument/2006/relationships/tags" Target="../tags/tag71.xml"/><Relationship Id="rId30" Type="http://schemas.openxmlformats.org/officeDocument/2006/relationships/tags" Target="../tags/tag70.xml"/><Relationship Id="rId3" Type="http://schemas.openxmlformats.org/officeDocument/2006/relationships/tags" Target="../tags/tag43.xml"/><Relationship Id="rId29" Type="http://schemas.openxmlformats.org/officeDocument/2006/relationships/tags" Target="../tags/tag69.xml"/><Relationship Id="rId28" Type="http://schemas.openxmlformats.org/officeDocument/2006/relationships/tags" Target="../tags/tag68.xml"/><Relationship Id="rId27" Type="http://schemas.openxmlformats.org/officeDocument/2006/relationships/tags" Target="../tags/tag67.xml"/><Relationship Id="rId26" Type="http://schemas.openxmlformats.org/officeDocument/2006/relationships/tags" Target="../tags/tag66.xml"/><Relationship Id="rId25" Type="http://schemas.openxmlformats.org/officeDocument/2006/relationships/tags" Target="../tags/tag65.xml"/><Relationship Id="rId24" Type="http://schemas.openxmlformats.org/officeDocument/2006/relationships/tags" Target="../tags/tag64.xml"/><Relationship Id="rId23" Type="http://schemas.openxmlformats.org/officeDocument/2006/relationships/tags" Target="../tags/tag63.xml"/><Relationship Id="rId22" Type="http://schemas.openxmlformats.org/officeDocument/2006/relationships/tags" Target="../tags/tag62.xml"/><Relationship Id="rId21" Type="http://schemas.openxmlformats.org/officeDocument/2006/relationships/tags" Target="../tags/tag61.xml"/><Relationship Id="rId20" Type="http://schemas.openxmlformats.org/officeDocument/2006/relationships/tags" Target="../tags/tag60.xml"/><Relationship Id="rId2" Type="http://schemas.openxmlformats.org/officeDocument/2006/relationships/tags" Target="../tags/tag42.xml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image" Target="../media/image100.svg"/><Relationship Id="rId3" Type="http://schemas.openxmlformats.org/officeDocument/2006/relationships/image" Target="../media/image99.png"/><Relationship Id="rId2" Type="http://schemas.openxmlformats.org/officeDocument/2006/relationships/tags" Target="../tags/tag29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9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1.png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image" Target="../media/image100.svg"/><Relationship Id="rId1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0" Type="http://schemas.openxmlformats.org/officeDocument/2006/relationships/slideLayout" Target="../slideLayouts/slideLayout2.xml"/><Relationship Id="rId8" Type="http://schemas.openxmlformats.org/officeDocument/2006/relationships/tags" Target="../tags/tag129.xml"/><Relationship Id="rId79" Type="http://schemas.openxmlformats.org/officeDocument/2006/relationships/image" Target="../media/image26.svg"/><Relationship Id="rId78" Type="http://schemas.openxmlformats.org/officeDocument/2006/relationships/image" Target="../media/image25.png"/><Relationship Id="rId77" Type="http://schemas.openxmlformats.org/officeDocument/2006/relationships/tags" Target="../tags/tag185.xml"/><Relationship Id="rId76" Type="http://schemas.openxmlformats.org/officeDocument/2006/relationships/tags" Target="../tags/tag184.xml"/><Relationship Id="rId75" Type="http://schemas.openxmlformats.org/officeDocument/2006/relationships/image" Target="../media/image24.svg"/><Relationship Id="rId74" Type="http://schemas.openxmlformats.org/officeDocument/2006/relationships/image" Target="../media/image23.png"/><Relationship Id="rId73" Type="http://schemas.openxmlformats.org/officeDocument/2006/relationships/tags" Target="../tags/tag183.xml"/><Relationship Id="rId72" Type="http://schemas.openxmlformats.org/officeDocument/2006/relationships/image" Target="../media/image22.svg"/><Relationship Id="rId71" Type="http://schemas.openxmlformats.org/officeDocument/2006/relationships/image" Target="../media/image21.png"/><Relationship Id="rId70" Type="http://schemas.openxmlformats.org/officeDocument/2006/relationships/tags" Target="../tags/tag182.xml"/><Relationship Id="rId7" Type="http://schemas.openxmlformats.org/officeDocument/2006/relationships/tags" Target="../tags/tag128.xml"/><Relationship Id="rId69" Type="http://schemas.openxmlformats.org/officeDocument/2006/relationships/image" Target="../media/image20.png"/><Relationship Id="rId68" Type="http://schemas.openxmlformats.org/officeDocument/2006/relationships/tags" Target="../tags/tag181.xml"/><Relationship Id="rId67" Type="http://schemas.openxmlformats.org/officeDocument/2006/relationships/tags" Target="../tags/tag180.xml"/><Relationship Id="rId66" Type="http://schemas.openxmlformats.org/officeDocument/2006/relationships/tags" Target="../tags/tag179.xml"/><Relationship Id="rId65" Type="http://schemas.openxmlformats.org/officeDocument/2006/relationships/tags" Target="../tags/tag178.xml"/><Relationship Id="rId64" Type="http://schemas.openxmlformats.org/officeDocument/2006/relationships/tags" Target="../tags/tag177.xml"/><Relationship Id="rId63" Type="http://schemas.openxmlformats.org/officeDocument/2006/relationships/tags" Target="../tags/tag176.xml"/><Relationship Id="rId62" Type="http://schemas.openxmlformats.org/officeDocument/2006/relationships/tags" Target="../tags/tag175.xml"/><Relationship Id="rId61" Type="http://schemas.openxmlformats.org/officeDocument/2006/relationships/tags" Target="../tags/tag174.xml"/><Relationship Id="rId60" Type="http://schemas.openxmlformats.org/officeDocument/2006/relationships/tags" Target="../tags/tag173.xml"/><Relationship Id="rId6" Type="http://schemas.openxmlformats.org/officeDocument/2006/relationships/tags" Target="../tags/tag127.xml"/><Relationship Id="rId59" Type="http://schemas.openxmlformats.org/officeDocument/2006/relationships/tags" Target="../tags/tag172.xml"/><Relationship Id="rId58" Type="http://schemas.openxmlformats.org/officeDocument/2006/relationships/tags" Target="../tags/tag171.xml"/><Relationship Id="rId57" Type="http://schemas.openxmlformats.org/officeDocument/2006/relationships/tags" Target="../tags/tag170.xml"/><Relationship Id="rId56" Type="http://schemas.openxmlformats.org/officeDocument/2006/relationships/tags" Target="../tags/tag169.xml"/><Relationship Id="rId55" Type="http://schemas.openxmlformats.org/officeDocument/2006/relationships/tags" Target="../tags/tag168.xml"/><Relationship Id="rId54" Type="http://schemas.openxmlformats.org/officeDocument/2006/relationships/tags" Target="../tags/tag167.xml"/><Relationship Id="rId53" Type="http://schemas.openxmlformats.org/officeDocument/2006/relationships/tags" Target="../tags/tag166.xml"/><Relationship Id="rId52" Type="http://schemas.openxmlformats.org/officeDocument/2006/relationships/tags" Target="../tags/tag165.xml"/><Relationship Id="rId51" Type="http://schemas.openxmlformats.org/officeDocument/2006/relationships/tags" Target="../tags/tag164.xml"/><Relationship Id="rId50" Type="http://schemas.openxmlformats.org/officeDocument/2006/relationships/tags" Target="../tags/tag163.xml"/><Relationship Id="rId5" Type="http://schemas.openxmlformats.org/officeDocument/2006/relationships/tags" Target="../tags/tag126.xml"/><Relationship Id="rId49" Type="http://schemas.openxmlformats.org/officeDocument/2006/relationships/tags" Target="../tags/tag162.xml"/><Relationship Id="rId48" Type="http://schemas.openxmlformats.org/officeDocument/2006/relationships/tags" Target="../tags/tag161.xml"/><Relationship Id="rId47" Type="http://schemas.openxmlformats.org/officeDocument/2006/relationships/tags" Target="../tags/tag160.xml"/><Relationship Id="rId46" Type="http://schemas.openxmlformats.org/officeDocument/2006/relationships/tags" Target="../tags/tag159.xml"/><Relationship Id="rId45" Type="http://schemas.openxmlformats.org/officeDocument/2006/relationships/tags" Target="../tags/tag158.xml"/><Relationship Id="rId44" Type="http://schemas.openxmlformats.org/officeDocument/2006/relationships/tags" Target="../tags/tag157.xml"/><Relationship Id="rId43" Type="http://schemas.openxmlformats.org/officeDocument/2006/relationships/tags" Target="../tags/tag156.xml"/><Relationship Id="rId42" Type="http://schemas.openxmlformats.org/officeDocument/2006/relationships/tags" Target="../tags/tag155.xml"/><Relationship Id="rId41" Type="http://schemas.openxmlformats.org/officeDocument/2006/relationships/image" Target="../media/image19.png"/><Relationship Id="rId40" Type="http://schemas.openxmlformats.org/officeDocument/2006/relationships/tags" Target="../tags/tag154.xml"/><Relationship Id="rId4" Type="http://schemas.openxmlformats.org/officeDocument/2006/relationships/tags" Target="../tags/tag125.xml"/><Relationship Id="rId39" Type="http://schemas.openxmlformats.org/officeDocument/2006/relationships/image" Target="../media/image18.png"/><Relationship Id="rId38" Type="http://schemas.openxmlformats.org/officeDocument/2006/relationships/tags" Target="../tags/tag153.xml"/><Relationship Id="rId37" Type="http://schemas.openxmlformats.org/officeDocument/2006/relationships/image" Target="../media/image17.png"/><Relationship Id="rId36" Type="http://schemas.openxmlformats.org/officeDocument/2006/relationships/tags" Target="../tags/tag152.xml"/><Relationship Id="rId35" Type="http://schemas.openxmlformats.org/officeDocument/2006/relationships/image" Target="../media/image16.png"/><Relationship Id="rId34" Type="http://schemas.openxmlformats.org/officeDocument/2006/relationships/tags" Target="../tags/tag151.xml"/><Relationship Id="rId33" Type="http://schemas.openxmlformats.org/officeDocument/2006/relationships/image" Target="../media/image15.png"/><Relationship Id="rId32" Type="http://schemas.openxmlformats.org/officeDocument/2006/relationships/tags" Target="../tags/tag150.xml"/><Relationship Id="rId31" Type="http://schemas.openxmlformats.org/officeDocument/2006/relationships/image" Target="../media/image14.png"/><Relationship Id="rId30" Type="http://schemas.openxmlformats.org/officeDocument/2006/relationships/tags" Target="../tags/tag149.xml"/><Relationship Id="rId3" Type="http://schemas.openxmlformats.org/officeDocument/2006/relationships/tags" Target="../tags/tag124.xml"/><Relationship Id="rId29" Type="http://schemas.openxmlformats.org/officeDocument/2006/relationships/image" Target="../media/image13.png"/><Relationship Id="rId28" Type="http://schemas.openxmlformats.org/officeDocument/2006/relationships/tags" Target="../tags/tag148.xml"/><Relationship Id="rId27" Type="http://schemas.openxmlformats.org/officeDocument/2006/relationships/tags" Target="../tags/tag147.xml"/><Relationship Id="rId26" Type="http://schemas.openxmlformats.org/officeDocument/2006/relationships/tags" Target="../tags/tag146.xml"/><Relationship Id="rId25" Type="http://schemas.openxmlformats.org/officeDocument/2006/relationships/tags" Target="../tags/tag145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openxmlformats.org/officeDocument/2006/relationships/tags" Target="../tags/tag142.xml"/><Relationship Id="rId21" Type="http://schemas.openxmlformats.org/officeDocument/2006/relationships/tags" Target="../tags/tag141.xml"/><Relationship Id="rId20" Type="http://schemas.openxmlformats.org/officeDocument/2006/relationships/tags" Target="../tags/tag140.xml"/><Relationship Id="rId2" Type="http://schemas.openxmlformats.org/officeDocument/2006/relationships/tags" Target="../tags/tag123.xml"/><Relationship Id="rId19" Type="http://schemas.openxmlformats.org/officeDocument/2006/relationships/tags" Target="../tags/tag139.xml"/><Relationship Id="rId18" Type="http://schemas.openxmlformats.org/officeDocument/2006/relationships/tags" Target="../tags/tag138.xml"/><Relationship Id="rId17" Type="http://schemas.openxmlformats.org/officeDocument/2006/relationships/image" Target="../media/image12.png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4" Type="http://schemas.openxmlformats.org/officeDocument/2006/relationships/slideLayout" Target="../slideLayouts/slideLayout2.xml"/><Relationship Id="rId53" Type="http://schemas.openxmlformats.org/officeDocument/2006/relationships/tags" Target="../tags/tag235.xml"/><Relationship Id="rId52" Type="http://schemas.openxmlformats.org/officeDocument/2006/relationships/tags" Target="../tags/tag234.xml"/><Relationship Id="rId51" Type="http://schemas.openxmlformats.org/officeDocument/2006/relationships/tags" Target="../tags/tag233.xml"/><Relationship Id="rId50" Type="http://schemas.openxmlformats.org/officeDocument/2006/relationships/tags" Target="../tags/tag232.xml"/><Relationship Id="rId5" Type="http://schemas.openxmlformats.org/officeDocument/2006/relationships/tags" Target="../tags/tag190.xml"/><Relationship Id="rId49" Type="http://schemas.openxmlformats.org/officeDocument/2006/relationships/tags" Target="../tags/tag231.xml"/><Relationship Id="rId48" Type="http://schemas.openxmlformats.org/officeDocument/2006/relationships/tags" Target="../tags/tag230.xml"/><Relationship Id="rId47" Type="http://schemas.openxmlformats.org/officeDocument/2006/relationships/tags" Target="../tags/tag229.xml"/><Relationship Id="rId46" Type="http://schemas.openxmlformats.org/officeDocument/2006/relationships/tags" Target="../tags/tag228.xml"/><Relationship Id="rId45" Type="http://schemas.openxmlformats.org/officeDocument/2006/relationships/image" Target="../media/image29.png"/><Relationship Id="rId44" Type="http://schemas.openxmlformats.org/officeDocument/2006/relationships/tags" Target="../tags/tag227.xml"/><Relationship Id="rId43" Type="http://schemas.openxmlformats.org/officeDocument/2006/relationships/tags" Target="../tags/tag226.xml"/><Relationship Id="rId42" Type="http://schemas.openxmlformats.org/officeDocument/2006/relationships/tags" Target="../tags/tag225.xml"/><Relationship Id="rId41" Type="http://schemas.openxmlformats.org/officeDocument/2006/relationships/tags" Target="../tags/tag224.xml"/><Relationship Id="rId40" Type="http://schemas.openxmlformats.org/officeDocument/2006/relationships/tags" Target="../tags/tag223.xml"/><Relationship Id="rId4" Type="http://schemas.openxmlformats.org/officeDocument/2006/relationships/tags" Target="../tags/tag189.xml"/><Relationship Id="rId39" Type="http://schemas.openxmlformats.org/officeDocument/2006/relationships/tags" Target="../tags/tag222.xml"/><Relationship Id="rId38" Type="http://schemas.openxmlformats.org/officeDocument/2006/relationships/tags" Target="../tags/tag221.xml"/><Relationship Id="rId37" Type="http://schemas.openxmlformats.org/officeDocument/2006/relationships/tags" Target="../tags/tag220.xml"/><Relationship Id="rId36" Type="http://schemas.openxmlformats.org/officeDocument/2006/relationships/tags" Target="../tags/tag219.xml"/><Relationship Id="rId35" Type="http://schemas.openxmlformats.org/officeDocument/2006/relationships/tags" Target="../tags/tag218.xml"/><Relationship Id="rId34" Type="http://schemas.openxmlformats.org/officeDocument/2006/relationships/tags" Target="../tags/tag217.xml"/><Relationship Id="rId33" Type="http://schemas.openxmlformats.org/officeDocument/2006/relationships/tags" Target="../tags/tag216.xml"/><Relationship Id="rId32" Type="http://schemas.openxmlformats.org/officeDocument/2006/relationships/tags" Target="../tags/tag215.xml"/><Relationship Id="rId31" Type="http://schemas.openxmlformats.org/officeDocument/2006/relationships/tags" Target="../tags/tag214.xml"/><Relationship Id="rId30" Type="http://schemas.openxmlformats.org/officeDocument/2006/relationships/tags" Target="../tags/tag213.xml"/><Relationship Id="rId3" Type="http://schemas.openxmlformats.org/officeDocument/2006/relationships/tags" Target="../tags/tag188.xml"/><Relationship Id="rId29" Type="http://schemas.openxmlformats.org/officeDocument/2006/relationships/tags" Target="../tags/tag212.xml"/><Relationship Id="rId28" Type="http://schemas.openxmlformats.org/officeDocument/2006/relationships/tags" Target="../tags/tag211.xml"/><Relationship Id="rId27" Type="http://schemas.openxmlformats.org/officeDocument/2006/relationships/tags" Target="../tags/tag210.xml"/><Relationship Id="rId26" Type="http://schemas.openxmlformats.org/officeDocument/2006/relationships/tags" Target="../tags/tag209.xml"/><Relationship Id="rId25" Type="http://schemas.openxmlformats.org/officeDocument/2006/relationships/tags" Target="../tags/tag208.xml"/><Relationship Id="rId24" Type="http://schemas.openxmlformats.org/officeDocument/2006/relationships/tags" Target="../tags/tag207.xml"/><Relationship Id="rId23" Type="http://schemas.openxmlformats.org/officeDocument/2006/relationships/image" Target="../media/image28.svg"/><Relationship Id="rId22" Type="http://schemas.openxmlformats.org/officeDocument/2006/relationships/image" Target="../media/image27.png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tags" Target="../tags/tag187.xml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tags" Target="../tags/tag18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>
                <a:sym typeface="+mn-ea"/>
              </a:rPr>
              <a:t>呼叫中心建设方案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p>
            <a:r>
              <a:rPr lang="zh-CN" altLang="en-US">
                <a:sym typeface="+mn-ea"/>
              </a:rPr>
              <a:t>业务功能——</a:t>
            </a:r>
            <a:r>
              <a:rPr lang="en-US" altLang="zh-CN">
                <a:ln>
                  <a:noFill/>
                </a:ln>
                <a:solidFill>
                  <a:srgbClr val="3072E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" panose="02000503000000020004"/>
              </a:rPr>
              <a:t>IM</a:t>
            </a:r>
            <a:r>
              <a:rPr lang="zh-CN" altLang="en-US">
                <a:ln>
                  <a:noFill/>
                </a:ln>
                <a:solidFill>
                  <a:srgbClr val="3072E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" panose="02000503000000020004"/>
              </a:rPr>
              <a:t>客服一体化工作台</a:t>
            </a:r>
            <a:endParaRPr lang="zh-CN" altLang="en-US">
              <a:sym typeface="+mn-ea"/>
            </a:endParaRPr>
          </a:p>
        </p:txBody>
      </p:sp>
      <p:pic>
        <p:nvPicPr>
          <p:cNvPr id="220" name="工作台.png" descr="工作台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483" y="1321118"/>
            <a:ext cx="9304338" cy="41490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灯片编号占位符 1"/>
          <p:cNvSpPr>
            <a:spLocks noGrp="1"/>
          </p:cNvSpPr>
          <p:nvPr/>
        </p:nvSpPr>
        <p:spPr>
          <a:xfrm>
            <a:off x="11601768" y="6327775"/>
            <a:ext cx="604838" cy="358458"/>
          </a:xfrm>
          <a:prstGeom prst="rect">
            <a:avLst/>
          </a:prstGeom>
        </p:spPr>
        <p:txBody>
          <a:bodyPr wrap="square"/>
          <a:lstStyle>
            <a:defPPr>
              <a:defRPr lang="zh-CN"/>
            </a:defPPr>
            <a:lvl1pPr marL="0" algn="l" defTabSz="914400" rtl="0" eaLnBrk="1" latinLnBrk="0" hangingPunct="1"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sz="1000"/>
            </a:fld>
            <a:endParaRPr sz="1000"/>
          </a:p>
        </p:txBody>
      </p:sp>
      <p:sp>
        <p:nvSpPr>
          <p:cNvPr id="215" name="文本框 26"/>
          <p:cNvSpPr txBox="1"/>
          <p:nvPr/>
        </p:nvSpPr>
        <p:spPr>
          <a:xfrm>
            <a:off x="5759450" y="3754755"/>
            <a:ext cx="1147445" cy="106680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>
            <a:lvl1pPr>
              <a:defRPr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sz="100"/>
              <a:t>AI坐席外呼</a:t>
            </a:r>
            <a:endParaRPr sz="100"/>
          </a:p>
        </p:txBody>
      </p:sp>
      <p:sp>
        <p:nvSpPr>
          <p:cNvPr id="216" name="线条"/>
          <p:cNvSpPr/>
          <p:nvPr/>
        </p:nvSpPr>
        <p:spPr>
          <a:xfrm flipH="1">
            <a:off x="3016885" y="1701165"/>
            <a:ext cx="1239838" cy="0"/>
          </a:xfrm>
          <a:prstGeom prst="line">
            <a:avLst/>
          </a:prstGeom>
          <a:ln w="15875">
            <a:solidFill>
              <a:srgbClr val="3B3838"/>
            </a:solidFill>
            <a:prstDash val="sysDot"/>
            <a:miter/>
            <a:tailEnd type="triangle"/>
          </a:ln>
        </p:spPr>
        <p:txBody>
          <a:bodyPr lIns="0" tIns="0" rIns="0" bIns="0"/>
          <a:lstStyle/>
          <a:p>
            <a:endParaRPr sz="100"/>
          </a:p>
        </p:txBody>
      </p:sp>
      <p:sp>
        <p:nvSpPr>
          <p:cNvPr id="221" name="文本框 26"/>
          <p:cNvSpPr txBox="1"/>
          <p:nvPr/>
        </p:nvSpPr>
        <p:spPr>
          <a:xfrm>
            <a:off x="1887538" y="1499235"/>
            <a:ext cx="1088390" cy="337185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>
            <a:lvl1pPr>
              <a:defRPr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algn="l"/>
            <a:r>
              <a:rPr sz="1600" b="1"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PC工作台</a:t>
            </a:r>
            <a:endParaRPr sz="1600" b="1"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  <p:sp>
        <p:nvSpPr>
          <p:cNvPr id="222" name="文本框 26"/>
          <p:cNvSpPr txBox="1"/>
          <p:nvPr/>
        </p:nvSpPr>
        <p:spPr>
          <a:xfrm>
            <a:off x="1887538" y="1834198"/>
            <a:ext cx="1192213" cy="808990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/>
          <a:p>
            <a:pPr algn="l" eaLnBrk="1">
              <a:lnSpc>
                <a:spcPts val="2800"/>
              </a:lnSpc>
              <a:defRPr sz="1400">
                <a:solidFill>
                  <a:srgbClr val="A7A7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000">
                <a:solidFill>
                  <a:schemeClr val="tx1">
                    <a:lumMod val="85000"/>
                    <a:lumOff val="15000"/>
                  </a:schemeClr>
                </a:solidFill>
              </a:rPr>
              <a:t>工作日查看工作进度</a:t>
            </a:r>
            <a:endParaRPr sz="1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 eaLnBrk="1">
              <a:lnSpc>
                <a:spcPts val="2800"/>
              </a:lnSpc>
              <a:defRPr sz="1400">
                <a:solidFill>
                  <a:srgbClr val="A7A7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000">
                <a:solidFill>
                  <a:schemeClr val="tx1">
                    <a:lumMod val="85000"/>
                    <a:lumOff val="15000"/>
                  </a:schemeClr>
                </a:solidFill>
              </a:rPr>
              <a:t>高效解决用户问题</a:t>
            </a:r>
            <a:endParaRPr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3" name="文本框 26"/>
          <p:cNvSpPr txBox="1"/>
          <p:nvPr/>
        </p:nvSpPr>
        <p:spPr>
          <a:xfrm>
            <a:off x="5634355" y="5339715"/>
            <a:ext cx="1159193" cy="106680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>
            <a:lvl1pPr>
              <a:defRPr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sz="100" b="1">
                <a:latin typeface="Microsoft YaHei Bold" panose="020B0503020204020204" charset="-122"/>
                <a:ea typeface="Microsoft YaHei Bold" panose="020B0503020204020204" charset="-122"/>
              </a:rPr>
              <a:t>网页工作台</a:t>
            </a:r>
            <a:endParaRPr sz="100" b="1"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224" name="文本框 26"/>
          <p:cNvSpPr txBox="1"/>
          <p:nvPr/>
        </p:nvSpPr>
        <p:spPr>
          <a:xfrm>
            <a:off x="5769610" y="5403533"/>
            <a:ext cx="1994218" cy="245110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/>
          <a:p>
            <a:pPr lvl="0" algn="l">
              <a:lnSpc>
                <a:spcPct val="100000"/>
              </a:lnSpc>
              <a:defRPr sz="1400">
                <a:solidFill>
                  <a:srgbClr val="A7A7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不受场景限制，随时随地办公处理</a:t>
            </a:r>
            <a:endParaRPr sz="1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25" name="线条"/>
          <p:cNvSpPr/>
          <p:nvPr/>
        </p:nvSpPr>
        <p:spPr>
          <a:xfrm>
            <a:off x="3246755" y="5126673"/>
            <a:ext cx="1925955" cy="402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15875">
            <a:solidFill>
              <a:srgbClr val="3B3838"/>
            </a:solidFill>
            <a:prstDash val="sysDot"/>
            <a:miter/>
            <a:tailEnd type="triangle"/>
          </a:ln>
        </p:spPr>
        <p:txBody>
          <a:bodyPr lIns="0" tIns="0" rIns="0" bIns="0"/>
          <a:lstStyle/>
          <a:p>
            <a:endParaRPr sz="100"/>
          </a:p>
        </p:txBody>
      </p:sp>
      <p:sp>
        <p:nvSpPr>
          <p:cNvPr id="227" name="文本框 26"/>
          <p:cNvSpPr txBox="1"/>
          <p:nvPr/>
        </p:nvSpPr>
        <p:spPr>
          <a:xfrm>
            <a:off x="9003348" y="1834198"/>
            <a:ext cx="1875473" cy="245110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/>
          <a:p>
            <a:pPr lvl="0" algn="l">
              <a:lnSpc>
                <a:spcPct val="100000"/>
              </a:lnSpc>
              <a:defRPr sz="1400">
                <a:solidFill>
                  <a:srgbClr val="A7A7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半夜或节假日、团队活动值班场</a:t>
            </a:r>
            <a:endParaRPr sz="1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28" name="线条"/>
          <p:cNvSpPr/>
          <p:nvPr/>
        </p:nvSpPr>
        <p:spPr>
          <a:xfrm flipV="1">
            <a:off x="8986838" y="2233613"/>
            <a:ext cx="0" cy="713105"/>
          </a:xfrm>
          <a:prstGeom prst="line">
            <a:avLst/>
          </a:prstGeom>
          <a:ln w="15875">
            <a:solidFill>
              <a:srgbClr val="3B3838"/>
            </a:solidFill>
            <a:prstDash val="sysDot"/>
            <a:miter/>
            <a:tailEnd type="triangle"/>
          </a:ln>
        </p:spPr>
        <p:txBody>
          <a:bodyPr lIns="0" tIns="0" rIns="0" bIns="0"/>
          <a:lstStyle/>
          <a:p>
            <a:endParaRPr sz="100"/>
          </a:p>
        </p:txBody>
      </p:sp>
      <p:sp>
        <p:nvSpPr>
          <p:cNvPr id="229" name="线条"/>
          <p:cNvSpPr/>
          <p:nvPr/>
        </p:nvSpPr>
        <p:spPr>
          <a:xfrm flipV="1">
            <a:off x="9779000" y="2233613"/>
            <a:ext cx="0" cy="713105"/>
          </a:xfrm>
          <a:prstGeom prst="line">
            <a:avLst/>
          </a:prstGeom>
          <a:ln w="15875">
            <a:solidFill>
              <a:srgbClr val="3B3838"/>
            </a:solidFill>
            <a:prstDash val="sysDot"/>
            <a:miter/>
            <a:tailEnd type="triangle"/>
          </a:ln>
        </p:spPr>
        <p:txBody>
          <a:bodyPr lIns="0" tIns="0" rIns="0" bIns="0"/>
          <a:lstStyle/>
          <a:p>
            <a:endParaRPr sz="100"/>
          </a:p>
        </p:txBody>
      </p:sp>
      <p:pic>
        <p:nvPicPr>
          <p:cNvPr id="7" name="图片 6" descr="手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660" y="1731645"/>
            <a:ext cx="423228" cy="423228"/>
          </a:xfrm>
          <a:prstGeom prst="rect">
            <a:avLst/>
          </a:prstGeom>
        </p:spPr>
      </p:pic>
      <p:pic>
        <p:nvPicPr>
          <p:cNvPr id="12" name="图片 11" descr="网站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5362258"/>
            <a:ext cx="349250" cy="349250"/>
          </a:xfrm>
          <a:prstGeom prst="rect">
            <a:avLst/>
          </a:prstGeom>
        </p:spPr>
      </p:pic>
      <p:pic>
        <p:nvPicPr>
          <p:cNvPr id="13" name="图片 12" descr="p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640" y="1497648"/>
            <a:ext cx="360000" cy="3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p>
            <a:pPr>
              <a:lnSpc>
                <a:spcPct val="100000"/>
              </a:lnSpc>
            </a:pPr>
            <a:r>
              <a:rPr lang="zh-CN" altLang="en-US">
                <a:sym typeface="+mn-ea"/>
              </a:rPr>
              <a:t>业务功能——</a:t>
            </a:r>
            <a:r>
              <a:rPr lang="en-US" altLang="zh-CN">
                <a:ln>
                  <a:noFill/>
                </a:ln>
                <a:solidFill>
                  <a:srgbClr val="3072E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" panose="02000503000000020004"/>
              </a:rPr>
              <a:t>IM</a:t>
            </a:r>
            <a:r>
              <a:rPr lang="zh-CN" altLang="en-US">
                <a:ln>
                  <a:noFill/>
                </a:ln>
                <a:solidFill>
                  <a:srgbClr val="3072E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" panose="02000503000000020004"/>
              </a:rPr>
              <a:t>客服一体化工作台</a:t>
            </a:r>
            <a:endParaRPr lang="zh-CN" altLang="en-US"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/>
        </p:nvSpPr>
        <p:spPr>
          <a:xfrm>
            <a:off x="11658918" y="6316345"/>
            <a:ext cx="604838" cy="358458"/>
          </a:xfrm>
          <a:prstGeom prst="rect">
            <a:avLst/>
          </a:prstGeom>
        </p:spPr>
        <p:txBody>
          <a:bodyPr wrap="square"/>
          <a:lstStyle>
            <a:defPPr>
              <a:defRPr lang="zh-CN"/>
            </a:defPPr>
            <a:lvl1pPr marL="0" algn="l" defTabSz="914400" rtl="0" eaLnBrk="1" latinLnBrk="0" hangingPunct="1"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sz="1000"/>
            </a:fld>
            <a:endParaRPr sz="1000"/>
          </a:p>
        </p:txBody>
      </p:sp>
      <p:pic>
        <p:nvPicPr>
          <p:cNvPr id="231" name="图像" descr="图像"/>
          <p:cNvPicPr>
            <a:picLocks noChangeAspect="1"/>
          </p:cNvPicPr>
          <p:nvPr/>
        </p:nvPicPr>
        <p:blipFill>
          <a:blip r:embed="rId1"/>
          <a:srcRect l="1203" t="4300"/>
          <a:stretch>
            <a:fillRect/>
          </a:stretch>
        </p:blipFill>
        <p:spPr>
          <a:xfrm>
            <a:off x="1556385" y="1260793"/>
            <a:ext cx="6354128" cy="4265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4" name="图像" descr="图像"/>
          <p:cNvPicPr>
            <a:picLocks noChangeAspect="1"/>
          </p:cNvPicPr>
          <p:nvPr/>
        </p:nvPicPr>
        <p:blipFill>
          <a:blip r:embed="rId2"/>
          <a:srcRect l="77203" t="14286" r="1940" b="4629"/>
          <a:stretch>
            <a:fillRect/>
          </a:stretch>
        </p:blipFill>
        <p:spPr>
          <a:xfrm>
            <a:off x="9703435" y="1829753"/>
            <a:ext cx="1352233" cy="36398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5" name="5551611304232_.pic_hd.jpg" descr="5551611304232_.pic_hd.jpg"/>
          <p:cNvPicPr>
            <a:picLocks noChangeAspect="1"/>
          </p:cNvPicPr>
          <p:nvPr/>
        </p:nvPicPr>
        <p:blipFill>
          <a:blip r:embed="rId3"/>
          <a:srcRect l="77138" t="12973" r="1376" b="1966"/>
          <a:stretch>
            <a:fillRect/>
          </a:stretch>
        </p:blipFill>
        <p:spPr>
          <a:xfrm>
            <a:off x="8168005" y="1836103"/>
            <a:ext cx="1356995" cy="36398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" name="线条"/>
          <p:cNvSpPr/>
          <p:nvPr/>
        </p:nvSpPr>
        <p:spPr>
          <a:xfrm flipH="1">
            <a:off x="3164840" y="1078865"/>
            <a:ext cx="388620" cy="66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171650"/>
            </a:solidFill>
            <a:prstDash val="sysDot"/>
            <a:miter lim="400000"/>
          </a:ln>
        </p:spPr>
        <p:txBody>
          <a:bodyPr lIns="0" tIns="0" rIns="0" bIns="0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/>
          </a:p>
        </p:txBody>
      </p:sp>
      <p:sp>
        <p:nvSpPr>
          <p:cNvPr id="77" name="等腰三角形 76"/>
          <p:cNvSpPr/>
          <p:nvPr/>
        </p:nvSpPr>
        <p:spPr>
          <a:xfrm rot="16200000" flipH="1">
            <a:off x="3056255" y="1029653"/>
            <a:ext cx="126048" cy="90170"/>
          </a:xfrm>
          <a:prstGeom prst="triangle">
            <a:avLst/>
          </a:prstGeom>
          <a:solidFill>
            <a:srgbClr val="17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37" name="线条"/>
          <p:cNvSpPr/>
          <p:nvPr/>
        </p:nvSpPr>
        <p:spPr>
          <a:xfrm>
            <a:off x="3815715" y="1057910"/>
            <a:ext cx="464820" cy="1036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171650"/>
            </a:solidFill>
            <a:prstDash val="sysDot"/>
            <a:miter lim="400000"/>
          </a:ln>
        </p:spPr>
        <p:txBody>
          <a:bodyPr lIns="0" tIns="0" rIns="0" bIns="0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/>
          </a:p>
        </p:txBody>
      </p:sp>
      <p:sp>
        <p:nvSpPr>
          <p:cNvPr id="38" name="等腰三角形 37"/>
          <p:cNvSpPr/>
          <p:nvPr/>
        </p:nvSpPr>
        <p:spPr>
          <a:xfrm rot="5400000">
            <a:off x="4284663" y="1002983"/>
            <a:ext cx="126048" cy="90170"/>
          </a:xfrm>
          <a:prstGeom prst="triangle">
            <a:avLst/>
          </a:prstGeom>
          <a:solidFill>
            <a:srgbClr val="17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1" name="线条"/>
          <p:cNvSpPr/>
          <p:nvPr/>
        </p:nvSpPr>
        <p:spPr>
          <a:xfrm>
            <a:off x="7147243" y="1541463"/>
            <a:ext cx="866775" cy="222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171650"/>
            </a:solidFill>
            <a:prstDash val="sysDot"/>
            <a:miter lim="400000"/>
          </a:ln>
        </p:spPr>
        <p:txBody>
          <a:bodyPr lIns="0" tIns="0" rIns="0" bIns="0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/>
          </a:p>
        </p:txBody>
      </p:sp>
      <p:sp>
        <p:nvSpPr>
          <p:cNvPr id="55" name="等腰三角形 54"/>
          <p:cNvSpPr/>
          <p:nvPr/>
        </p:nvSpPr>
        <p:spPr>
          <a:xfrm rot="5400000">
            <a:off x="7976553" y="1491933"/>
            <a:ext cx="126048" cy="90170"/>
          </a:xfrm>
          <a:prstGeom prst="triangle">
            <a:avLst/>
          </a:prstGeom>
          <a:solidFill>
            <a:srgbClr val="17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66" name="等腰三角形 65"/>
          <p:cNvSpPr/>
          <p:nvPr/>
        </p:nvSpPr>
        <p:spPr>
          <a:xfrm rot="5400000">
            <a:off x="6339205" y="5630863"/>
            <a:ext cx="126048" cy="90170"/>
          </a:xfrm>
          <a:prstGeom prst="triangle">
            <a:avLst/>
          </a:prstGeom>
          <a:solidFill>
            <a:srgbClr val="17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82" name="线条"/>
          <p:cNvSpPr/>
          <p:nvPr/>
        </p:nvSpPr>
        <p:spPr>
          <a:xfrm flipH="1" flipV="1">
            <a:off x="2948305" y="3536950"/>
            <a:ext cx="574675" cy="2139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171650"/>
            </a:solidFill>
            <a:prstDash val="sysDot"/>
            <a:miter lim="400000"/>
          </a:ln>
        </p:spPr>
        <p:txBody>
          <a:bodyPr lIns="0" tIns="0" rIns="0" bIns="0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/>
          </a:p>
        </p:txBody>
      </p:sp>
      <p:sp>
        <p:nvSpPr>
          <p:cNvPr id="88" name="等腰三角形 87"/>
          <p:cNvSpPr/>
          <p:nvPr/>
        </p:nvSpPr>
        <p:spPr>
          <a:xfrm rot="16200000" flipH="1">
            <a:off x="2844483" y="5634990"/>
            <a:ext cx="126048" cy="90170"/>
          </a:xfrm>
          <a:prstGeom prst="triangle">
            <a:avLst/>
          </a:prstGeom>
          <a:solidFill>
            <a:srgbClr val="17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89" name="线条"/>
          <p:cNvSpPr/>
          <p:nvPr/>
        </p:nvSpPr>
        <p:spPr>
          <a:xfrm flipH="1" flipV="1">
            <a:off x="4626610" y="4537393"/>
            <a:ext cx="0" cy="11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171650"/>
            </a:solidFill>
            <a:prstDash val="sysDot"/>
            <a:miter lim="400000"/>
          </a:ln>
        </p:spPr>
        <p:txBody>
          <a:bodyPr lIns="0" tIns="0" rIns="0" bIns="0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/>
          </a:p>
        </p:txBody>
      </p:sp>
      <p:sp>
        <p:nvSpPr>
          <p:cNvPr id="93" name="等腰三角形 92"/>
          <p:cNvSpPr/>
          <p:nvPr/>
        </p:nvSpPr>
        <p:spPr>
          <a:xfrm rot="10800000" flipH="1">
            <a:off x="4567873" y="5656580"/>
            <a:ext cx="126048" cy="90170"/>
          </a:xfrm>
          <a:prstGeom prst="triangle">
            <a:avLst/>
          </a:prstGeom>
          <a:solidFill>
            <a:srgbClr val="17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6" name="等腰三角形 45"/>
          <p:cNvSpPr/>
          <p:nvPr/>
        </p:nvSpPr>
        <p:spPr>
          <a:xfrm rot="5400000">
            <a:off x="7086283" y="1027748"/>
            <a:ext cx="105093" cy="90170"/>
          </a:xfrm>
          <a:prstGeom prst="triangle">
            <a:avLst/>
          </a:prstGeom>
          <a:solidFill>
            <a:srgbClr val="17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2" name="线条"/>
          <p:cNvSpPr/>
          <p:nvPr/>
        </p:nvSpPr>
        <p:spPr>
          <a:xfrm>
            <a:off x="6231890" y="1074420"/>
            <a:ext cx="866775" cy="734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171650"/>
            </a:solidFill>
            <a:prstDash val="sysDot"/>
            <a:miter lim="400000"/>
          </a:ln>
        </p:spPr>
        <p:txBody>
          <a:bodyPr lIns="0" tIns="0" rIns="0" bIns="0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/>
          </a:p>
        </p:txBody>
      </p:sp>
      <p:sp>
        <p:nvSpPr>
          <p:cNvPr id="3" name="矩形 2"/>
          <p:cNvSpPr/>
          <p:nvPr/>
        </p:nvSpPr>
        <p:spPr>
          <a:xfrm>
            <a:off x="5265103" y="2830195"/>
            <a:ext cx="966470" cy="764223"/>
          </a:xfrm>
          <a:prstGeom prst="rect">
            <a:avLst/>
          </a:prstGeom>
          <a:ln w="25400">
            <a:solidFill>
              <a:srgbClr val="171650"/>
            </a:solidFill>
            <a:prstDash val="sysDot"/>
            <a:miter lim="400000"/>
          </a:ln>
        </p:spPr>
        <p:txBody>
          <a:bodyPr rot="0" vert="horz" wrap="square" lIns="0" tIns="0" rIns="0" bIns="0" numCol="1" spcCol="0" rtlCol="0" anchor="t" forceAA="0">
            <a:noAutofit/>
          </a:bodyPr>
          <a:lstStyle/>
          <a:p>
            <a:pPr lvl="0" algn="ctr"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>
              <a:sym typeface="Helvetica Neue" panose="02000503000000020004"/>
            </a:endParaRPr>
          </a:p>
        </p:txBody>
      </p:sp>
      <p:sp>
        <p:nvSpPr>
          <p:cNvPr id="60" name="线条"/>
          <p:cNvSpPr/>
          <p:nvPr/>
        </p:nvSpPr>
        <p:spPr>
          <a:xfrm flipV="1">
            <a:off x="5445125" y="3672840"/>
            <a:ext cx="866775" cy="2003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171650"/>
            </a:solidFill>
            <a:prstDash val="sysDot"/>
            <a:miter lim="400000"/>
          </a:ln>
        </p:spPr>
        <p:txBody>
          <a:bodyPr lIns="0" tIns="0" rIns="0" bIns="0"/>
          <a:lstStyle/>
          <a:p>
            <a:pPr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/>
          </a:p>
        </p:txBody>
      </p:sp>
      <p:sp>
        <p:nvSpPr>
          <p:cNvPr id="4" name="矩形 3"/>
          <p:cNvSpPr/>
          <p:nvPr/>
        </p:nvSpPr>
        <p:spPr>
          <a:xfrm>
            <a:off x="5933758" y="1809115"/>
            <a:ext cx="534670" cy="212408"/>
          </a:xfrm>
          <a:prstGeom prst="rect">
            <a:avLst/>
          </a:prstGeom>
          <a:ln w="25400">
            <a:solidFill>
              <a:srgbClr val="171650"/>
            </a:solidFill>
            <a:prstDash val="sysDot"/>
            <a:miter lim="400000"/>
          </a:ln>
        </p:spPr>
        <p:txBody>
          <a:bodyPr rot="0" vert="horz" wrap="square" lIns="0" tIns="0" rIns="0" bIns="0" numCol="1" spcCol="0" rtlCol="0" anchor="t" forceAA="0">
            <a:noAutofit/>
          </a:bodyPr>
          <a:lstStyle/>
          <a:p>
            <a:pPr lvl="0" algn="ctr"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>
              <a:sym typeface="Helvetica Neue" panose="020005030000000200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68428" y="1653223"/>
            <a:ext cx="1336358" cy="238125"/>
          </a:xfrm>
          <a:prstGeom prst="rect">
            <a:avLst/>
          </a:prstGeom>
          <a:noFill/>
          <a:ln w="25400">
            <a:solidFill>
              <a:srgbClr val="171650"/>
            </a:solidFill>
            <a:prstDash val="sysDot"/>
            <a:miter lim="400000"/>
          </a:ln>
        </p:spPr>
        <p:txBody>
          <a:bodyPr rot="0" vert="horz" wrap="square" lIns="0" tIns="0" rIns="0" bIns="0" numCol="1" spcCol="0" rtlCol="0" anchor="t" forceAA="0">
            <a:noAutofit/>
          </a:bodyPr>
          <a:lstStyle/>
          <a:p>
            <a:pPr lvl="0" algn="ctr"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>
              <a:sym typeface="Helvetica Neue" panose="02000503000000020004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089775" y="1669733"/>
            <a:ext cx="107950" cy="107950"/>
            <a:chOff x="22272" y="6437"/>
            <a:chExt cx="340" cy="340"/>
          </a:xfrm>
        </p:grpSpPr>
        <p:sp>
          <p:nvSpPr>
            <p:cNvPr id="48" name="圆形"/>
            <p:cNvSpPr/>
            <p:nvPr/>
          </p:nvSpPr>
          <p:spPr>
            <a:xfrm>
              <a:off x="22272" y="6437"/>
              <a:ext cx="340" cy="34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25400" dir="5400000" rotWithShape="0">
                <a:srgbClr val="000000">
                  <a:alpha val="17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  <p:sp>
          <p:nvSpPr>
            <p:cNvPr id="49" name="圆形"/>
            <p:cNvSpPr/>
            <p:nvPr/>
          </p:nvSpPr>
          <p:spPr>
            <a:xfrm>
              <a:off x="22353" y="6518"/>
              <a:ext cx="179" cy="179"/>
            </a:xfrm>
            <a:prstGeom prst="ellipse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</p:grpSp>
      <p:sp>
        <p:nvSpPr>
          <p:cNvPr id="10" name="矩形 9"/>
          <p:cNvSpPr/>
          <p:nvPr/>
        </p:nvSpPr>
        <p:spPr>
          <a:xfrm>
            <a:off x="3317558" y="1778000"/>
            <a:ext cx="497840" cy="238125"/>
          </a:xfrm>
          <a:prstGeom prst="rect">
            <a:avLst/>
          </a:prstGeom>
          <a:ln w="25400">
            <a:solidFill>
              <a:srgbClr val="171650"/>
            </a:solidFill>
            <a:prstDash val="sysDot"/>
            <a:miter lim="400000"/>
          </a:ln>
        </p:spPr>
        <p:txBody>
          <a:bodyPr rot="0" vert="horz" wrap="square" lIns="0" tIns="0" rIns="0" bIns="0" numCol="1" spcCol="0" rtlCol="0" anchor="t" forceAA="0">
            <a:noAutofit/>
          </a:bodyPr>
          <a:lstStyle/>
          <a:p>
            <a:pPr lvl="0" algn="ctr"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>
              <a:sym typeface="Helvetica Neue" panose="020005030000000200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49930" y="2054225"/>
            <a:ext cx="669290" cy="183515"/>
          </a:xfrm>
          <a:prstGeom prst="rect">
            <a:avLst/>
          </a:prstGeom>
          <a:ln w="25400">
            <a:solidFill>
              <a:srgbClr val="171650"/>
            </a:solidFill>
            <a:prstDash val="sysDot"/>
            <a:miter lim="400000"/>
          </a:ln>
        </p:spPr>
        <p:txBody>
          <a:bodyPr rot="0" vert="horz" wrap="square" lIns="0" tIns="0" rIns="0" bIns="0" numCol="1" spcCol="0" rtlCol="0" anchor="t" forceAA="0">
            <a:noAutofit/>
          </a:bodyPr>
          <a:lstStyle/>
          <a:p>
            <a:pPr lvl="0" algn="ctr"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>
              <a:sym typeface="Helvetica Neue" panose="0200050300000002000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80640" y="2467293"/>
            <a:ext cx="1337945" cy="2628583"/>
          </a:xfrm>
          <a:prstGeom prst="rect">
            <a:avLst/>
          </a:prstGeom>
          <a:ln w="25400">
            <a:solidFill>
              <a:srgbClr val="171650"/>
            </a:solidFill>
            <a:prstDash val="sysDot"/>
            <a:miter lim="400000"/>
          </a:ln>
        </p:spPr>
        <p:txBody>
          <a:bodyPr rot="0" vert="horz" wrap="square" lIns="0" tIns="0" rIns="0" bIns="0" numCol="1" spcCol="0" rtlCol="0" anchor="t" forceAA="0">
            <a:noAutofit/>
          </a:bodyPr>
          <a:lstStyle/>
          <a:p>
            <a:pPr lvl="0" algn="ctr"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>
              <a:sym typeface="Helvetica Neue" panose="020005030000000200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6540" y="4298950"/>
            <a:ext cx="1061720" cy="320675"/>
          </a:xfrm>
          <a:prstGeom prst="rect">
            <a:avLst/>
          </a:prstGeom>
          <a:ln w="25400">
            <a:solidFill>
              <a:srgbClr val="171650"/>
            </a:solidFill>
            <a:prstDash val="sysDot"/>
            <a:miter lim="400000"/>
          </a:ln>
        </p:spPr>
        <p:txBody>
          <a:bodyPr rot="0" vert="horz" wrap="square" lIns="0" tIns="0" rIns="0" bIns="0" numCol="1" spcCol="0" rtlCol="0" anchor="t" forceAA="0">
            <a:noAutofit/>
          </a:bodyPr>
          <a:lstStyle/>
          <a:p>
            <a:pPr lvl="0" algn="ctr">
              <a:defRPr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00">
              <a:sym typeface="Helvetica Neue" panose="02000503000000020004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180455" y="1752283"/>
            <a:ext cx="107950" cy="107950"/>
            <a:chOff x="22272" y="6437"/>
            <a:chExt cx="340" cy="340"/>
          </a:xfrm>
        </p:grpSpPr>
        <p:sp>
          <p:nvSpPr>
            <p:cNvPr id="17" name="圆形"/>
            <p:cNvSpPr/>
            <p:nvPr/>
          </p:nvSpPr>
          <p:spPr>
            <a:xfrm>
              <a:off x="22272" y="6437"/>
              <a:ext cx="340" cy="34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25400" dir="5400000" rotWithShape="0">
                <a:srgbClr val="000000">
                  <a:alpha val="17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  <p:sp>
          <p:nvSpPr>
            <p:cNvPr id="18" name="圆形"/>
            <p:cNvSpPr/>
            <p:nvPr/>
          </p:nvSpPr>
          <p:spPr>
            <a:xfrm>
              <a:off x="22353" y="6518"/>
              <a:ext cx="179" cy="179"/>
            </a:xfrm>
            <a:prstGeom prst="ellipse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756025" y="2009458"/>
            <a:ext cx="107950" cy="107950"/>
            <a:chOff x="22272" y="6437"/>
            <a:chExt cx="340" cy="340"/>
          </a:xfrm>
        </p:grpSpPr>
        <p:sp>
          <p:nvSpPr>
            <p:cNvPr id="20" name="圆形"/>
            <p:cNvSpPr/>
            <p:nvPr/>
          </p:nvSpPr>
          <p:spPr>
            <a:xfrm>
              <a:off x="22272" y="6437"/>
              <a:ext cx="340" cy="34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25400" dir="5400000" rotWithShape="0">
                <a:srgbClr val="000000">
                  <a:alpha val="17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  <p:sp>
          <p:nvSpPr>
            <p:cNvPr id="21" name="圆形"/>
            <p:cNvSpPr/>
            <p:nvPr/>
          </p:nvSpPr>
          <p:spPr>
            <a:xfrm>
              <a:off x="22353" y="6518"/>
              <a:ext cx="179" cy="179"/>
            </a:xfrm>
            <a:prstGeom prst="ellipse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502660" y="1728153"/>
            <a:ext cx="107950" cy="107950"/>
            <a:chOff x="22272" y="6437"/>
            <a:chExt cx="340" cy="340"/>
          </a:xfrm>
        </p:grpSpPr>
        <p:sp>
          <p:nvSpPr>
            <p:cNvPr id="23" name="圆形"/>
            <p:cNvSpPr/>
            <p:nvPr/>
          </p:nvSpPr>
          <p:spPr>
            <a:xfrm>
              <a:off x="22272" y="6437"/>
              <a:ext cx="340" cy="34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25400" dir="5400000" rotWithShape="0">
                <a:srgbClr val="000000">
                  <a:alpha val="17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  <p:sp>
          <p:nvSpPr>
            <p:cNvPr id="24" name="圆形"/>
            <p:cNvSpPr/>
            <p:nvPr/>
          </p:nvSpPr>
          <p:spPr>
            <a:xfrm>
              <a:off x="22353" y="6518"/>
              <a:ext cx="179" cy="179"/>
            </a:xfrm>
            <a:prstGeom prst="ellipse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469323" y="3454718"/>
            <a:ext cx="107950" cy="107950"/>
            <a:chOff x="22272" y="6437"/>
            <a:chExt cx="340" cy="340"/>
          </a:xfrm>
        </p:grpSpPr>
        <p:sp>
          <p:nvSpPr>
            <p:cNvPr id="26" name="圆形"/>
            <p:cNvSpPr/>
            <p:nvPr/>
          </p:nvSpPr>
          <p:spPr>
            <a:xfrm>
              <a:off x="22272" y="6437"/>
              <a:ext cx="340" cy="34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25400" dir="5400000" rotWithShape="0">
                <a:srgbClr val="000000">
                  <a:alpha val="17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  <p:sp>
          <p:nvSpPr>
            <p:cNvPr id="27" name="圆形"/>
            <p:cNvSpPr/>
            <p:nvPr/>
          </p:nvSpPr>
          <p:spPr>
            <a:xfrm>
              <a:off x="22353" y="6518"/>
              <a:ext cx="179" cy="179"/>
            </a:xfrm>
            <a:prstGeom prst="ellipse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572635" y="4456748"/>
            <a:ext cx="107950" cy="107950"/>
            <a:chOff x="22272" y="6437"/>
            <a:chExt cx="340" cy="340"/>
          </a:xfrm>
        </p:grpSpPr>
        <p:sp>
          <p:nvSpPr>
            <p:cNvPr id="29" name="圆形"/>
            <p:cNvSpPr/>
            <p:nvPr/>
          </p:nvSpPr>
          <p:spPr>
            <a:xfrm>
              <a:off x="22272" y="6437"/>
              <a:ext cx="340" cy="34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25400" dir="5400000" rotWithShape="0">
                <a:srgbClr val="000000">
                  <a:alpha val="17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  <p:sp>
          <p:nvSpPr>
            <p:cNvPr id="30" name="圆形"/>
            <p:cNvSpPr/>
            <p:nvPr/>
          </p:nvSpPr>
          <p:spPr>
            <a:xfrm>
              <a:off x="22353" y="6518"/>
              <a:ext cx="179" cy="179"/>
            </a:xfrm>
            <a:prstGeom prst="ellipse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390833" y="3545840"/>
            <a:ext cx="107950" cy="107950"/>
            <a:chOff x="22272" y="6437"/>
            <a:chExt cx="340" cy="340"/>
          </a:xfrm>
        </p:grpSpPr>
        <p:sp>
          <p:nvSpPr>
            <p:cNvPr id="32" name="圆形"/>
            <p:cNvSpPr/>
            <p:nvPr/>
          </p:nvSpPr>
          <p:spPr>
            <a:xfrm>
              <a:off x="22272" y="6437"/>
              <a:ext cx="340" cy="34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27000" dist="25400" dir="5400000" rotWithShape="0">
                <a:srgbClr val="000000">
                  <a:alpha val="17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  <p:sp>
          <p:nvSpPr>
            <p:cNvPr id="56" name="圆形"/>
            <p:cNvSpPr/>
            <p:nvPr/>
          </p:nvSpPr>
          <p:spPr>
            <a:xfrm>
              <a:off x="22353" y="6518"/>
              <a:ext cx="179" cy="179"/>
            </a:xfrm>
            <a:prstGeom prst="ellipse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100"/>
            </a:p>
          </p:txBody>
        </p:sp>
      </p:grpSp>
      <p:sp>
        <p:nvSpPr>
          <p:cNvPr id="63" name="对角圆角矩形 62"/>
          <p:cNvSpPr/>
          <p:nvPr/>
        </p:nvSpPr>
        <p:spPr>
          <a:xfrm>
            <a:off x="7207885" y="902335"/>
            <a:ext cx="935990" cy="296545"/>
          </a:xfrm>
          <a:prstGeom prst="round2DiagRect">
            <a:avLst>
              <a:gd name="adj1" fmla="val 26369"/>
              <a:gd name="adj2" fmla="val 0"/>
            </a:avLst>
          </a:prstGeom>
          <a:solidFill>
            <a:srgbClr val="17165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lstStyle/>
          <a:p>
            <a:pPr algn="ctr" defTabSz="1651000"/>
            <a:r>
              <a:rPr lang="zh-CN" altLang="en-US" sz="1200" b="1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客服转接</a:t>
            </a:r>
            <a:endParaRPr lang="zh-CN" altLang="en-US" sz="1200" b="1">
              <a:solidFill>
                <a:schemeClr val="bg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72" name="对角圆角矩形 71"/>
          <p:cNvSpPr/>
          <p:nvPr/>
        </p:nvSpPr>
        <p:spPr>
          <a:xfrm>
            <a:off x="8141970" y="1371600"/>
            <a:ext cx="3042000" cy="324000"/>
          </a:xfrm>
          <a:prstGeom prst="round2DiagRect">
            <a:avLst>
              <a:gd name="adj1" fmla="val 26369"/>
              <a:gd name="adj2" fmla="val 0"/>
            </a:avLst>
          </a:prstGeom>
          <a:solidFill>
            <a:srgbClr val="17165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lstStyle/>
          <a:p>
            <a:pPr defTabSz="1651000"/>
            <a:r>
              <a:rPr lang="zh-CN" altLang="en-US" sz="1200" b="1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多功能快捷配置回复，丰富机器人知识库</a:t>
            </a:r>
            <a:endParaRPr lang="zh-CN" altLang="en-US" sz="1200" b="1">
              <a:solidFill>
                <a:schemeClr val="bg1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73" name="对角圆角矩形 72"/>
          <p:cNvSpPr/>
          <p:nvPr/>
        </p:nvSpPr>
        <p:spPr>
          <a:xfrm>
            <a:off x="4392930" y="901065"/>
            <a:ext cx="1782000" cy="296545"/>
          </a:xfrm>
          <a:prstGeom prst="round2DiagRect">
            <a:avLst>
              <a:gd name="adj1" fmla="val 26369"/>
              <a:gd name="adj2" fmla="val 0"/>
            </a:avLst>
          </a:prstGeom>
          <a:solidFill>
            <a:srgbClr val="17165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lstStyle/>
          <a:p>
            <a:pPr lvl="0" algn="ctr" defTabSz="1651000"/>
            <a:r>
              <a:rPr lang="zh-CN" altLang="en-US" sz="1200" b="1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统一离线历史消息整合</a:t>
            </a:r>
            <a:endParaRPr lang="zh-CN" altLang="en-US" sz="1200" b="1">
              <a:solidFill>
                <a:schemeClr val="bg1"/>
              </a:solidFill>
              <a:latin typeface="Microsoft YaHei Bold" panose="020B0503020204020204" charset="-122"/>
              <a:ea typeface="Microsoft YaHei Bold" panose="020B0503020204020204" charset="-122"/>
              <a:sym typeface="+mn-ea"/>
            </a:endParaRPr>
          </a:p>
        </p:txBody>
      </p:sp>
      <p:sp>
        <p:nvSpPr>
          <p:cNvPr id="74" name="对角圆角矩形 73"/>
          <p:cNvSpPr/>
          <p:nvPr/>
        </p:nvSpPr>
        <p:spPr>
          <a:xfrm>
            <a:off x="1922145" y="906780"/>
            <a:ext cx="1151890" cy="290830"/>
          </a:xfrm>
          <a:prstGeom prst="round2DiagRect">
            <a:avLst>
              <a:gd name="adj1" fmla="val 26369"/>
              <a:gd name="adj2" fmla="val 0"/>
            </a:avLst>
          </a:prstGeom>
          <a:solidFill>
            <a:srgbClr val="17165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lstStyle/>
          <a:p>
            <a:pPr lvl="0" algn="ctr" defTabSz="1651000"/>
            <a:r>
              <a:rPr lang="zh-CN" altLang="en-US" sz="1200" b="1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当前工作量</a:t>
            </a:r>
            <a:endParaRPr lang="zh-CN" altLang="en-US" sz="1200" b="1">
              <a:solidFill>
                <a:schemeClr val="bg1"/>
              </a:solidFill>
              <a:latin typeface="Microsoft YaHei Bold" panose="020B0503020204020204" charset="-122"/>
              <a:ea typeface="Microsoft YaHei Bold" panose="020B0503020204020204" charset="-122"/>
              <a:sym typeface="+mn-ea"/>
            </a:endParaRPr>
          </a:p>
        </p:txBody>
      </p:sp>
      <p:sp>
        <p:nvSpPr>
          <p:cNvPr id="75" name="对角圆角矩形 74"/>
          <p:cNvSpPr/>
          <p:nvPr/>
        </p:nvSpPr>
        <p:spPr>
          <a:xfrm>
            <a:off x="432435" y="5526723"/>
            <a:ext cx="2430000" cy="324000"/>
          </a:xfrm>
          <a:prstGeom prst="round2DiagRect">
            <a:avLst>
              <a:gd name="adj1" fmla="val 26369"/>
              <a:gd name="adj2" fmla="val 0"/>
            </a:avLst>
          </a:prstGeom>
          <a:solidFill>
            <a:srgbClr val="17165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lstStyle/>
          <a:p>
            <a:pPr lvl="0" algn="ctr" defTabSz="1651000"/>
            <a:r>
              <a:rPr lang="zh-CN" altLang="en-US" sz="1200" b="1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多渠道消息整合，搜索方便快捷</a:t>
            </a:r>
            <a:endParaRPr lang="zh-CN" altLang="en-US" sz="1200" b="1">
              <a:solidFill>
                <a:schemeClr val="bg1"/>
              </a:solidFill>
              <a:latin typeface="Microsoft YaHei Bold" panose="020B0503020204020204" charset="-122"/>
              <a:ea typeface="Microsoft YaHei Bold" panose="020B0503020204020204" charset="-122"/>
              <a:sym typeface="+mn-ea"/>
            </a:endParaRPr>
          </a:p>
        </p:txBody>
      </p:sp>
      <p:sp>
        <p:nvSpPr>
          <p:cNvPr id="76" name="对角圆角矩形 75"/>
          <p:cNvSpPr/>
          <p:nvPr/>
        </p:nvSpPr>
        <p:spPr>
          <a:xfrm>
            <a:off x="3400743" y="5787073"/>
            <a:ext cx="2430000" cy="468000"/>
          </a:xfrm>
          <a:prstGeom prst="round2DiagRect">
            <a:avLst>
              <a:gd name="adj1" fmla="val 26369"/>
              <a:gd name="adj2" fmla="val 0"/>
            </a:avLst>
          </a:prstGeom>
          <a:solidFill>
            <a:srgbClr val="17165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lstStyle/>
          <a:p>
            <a:pPr lvl="0" algn="ctr" defTabSz="1651000"/>
            <a:r>
              <a:rPr lang="zh-CN" altLang="en-US" sz="1200" b="1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支持表情、图片、链接、文件等</a:t>
            </a:r>
            <a:endParaRPr lang="zh-CN" altLang="en-US" sz="1200" b="1">
              <a:solidFill>
                <a:schemeClr val="bg1"/>
              </a:solidFill>
              <a:latin typeface="Microsoft YaHei Bold" panose="020B0503020204020204" charset="-122"/>
              <a:ea typeface="Microsoft YaHei Bold" panose="020B0503020204020204" charset="-122"/>
              <a:sym typeface="+mn-ea"/>
            </a:endParaRPr>
          </a:p>
          <a:p>
            <a:pPr lvl="0" algn="ctr" defTabSz="1651000"/>
            <a:r>
              <a:rPr lang="zh-CN" altLang="en-US" sz="1200" b="1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富媒体信息快捷回复</a:t>
            </a:r>
            <a:endParaRPr lang="zh-CN" altLang="en-US" sz="1200" b="1">
              <a:solidFill>
                <a:schemeClr val="bg1"/>
              </a:solidFill>
              <a:latin typeface="Microsoft YaHei Bold" panose="020B0503020204020204" charset="-122"/>
              <a:ea typeface="Microsoft YaHei Bold" panose="020B0503020204020204" charset="-122"/>
              <a:sym typeface="+mn-ea"/>
            </a:endParaRPr>
          </a:p>
        </p:txBody>
      </p:sp>
      <p:sp>
        <p:nvSpPr>
          <p:cNvPr id="78" name="对角圆角矩形 77"/>
          <p:cNvSpPr/>
          <p:nvPr/>
        </p:nvSpPr>
        <p:spPr>
          <a:xfrm>
            <a:off x="6468745" y="5527040"/>
            <a:ext cx="1080000" cy="324000"/>
          </a:xfrm>
          <a:prstGeom prst="round2DiagRect">
            <a:avLst>
              <a:gd name="adj1" fmla="val 26369"/>
              <a:gd name="adj2" fmla="val 0"/>
            </a:avLst>
          </a:prstGeom>
          <a:solidFill>
            <a:srgbClr val="171650"/>
          </a:solidFill>
          <a:ln w="25400" cap="flat">
            <a:noFill/>
            <a:prstDash val="solid"/>
            <a:round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lstStyle/>
          <a:p>
            <a:pPr lvl="0" algn="ctr" defTabSz="1651000"/>
            <a:r>
              <a:rPr lang="zh-CN" altLang="en-US" sz="1200" b="1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机器人回复</a:t>
            </a:r>
            <a:endParaRPr lang="zh-CN" altLang="en-US" sz="1200" b="1">
              <a:solidFill>
                <a:schemeClr val="bg1"/>
              </a:solidFill>
              <a:latin typeface="Microsoft YaHei Bold" panose="020B0503020204020204" charset="-122"/>
              <a:ea typeface="Microsoft YaHei Bold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2830831" y="2699385"/>
            <a:ext cx="1116000" cy="1275080"/>
          </a:xfrm>
          <a:prstGeom prst="rect">
            <a:avLst/>
          </a:prstGeom>
          <a:solidFill>
            <a:srgbClr val="EAEBF0"/>
          </a:solidFill>
          <a:ln w="38100" cap="flat" cmpd="sng">
            <a:noFill/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lstStyle/>
          <a:p>
            <a:pPr lvl="0" algn="ctr"/>
            <a:endParaRPr lang="zh-CN" altLang="en-US" sz="100">
              <a:sym typeface="Helvetica Neue" panose="02000503000000020004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718821" y="2692559"/>
            <a:ext cx="1114766" cy="1275080"/>
          </a:xfrm>
          <a:prstGeom prst="rect">
            <a:avLst/>
          </a:prstGeom>
          <a:solidFill>
            <a:srgbClr val="EAEBF0"/>
          </a:solidFill>
          <a:ln w="38100" cap="flat" cmpd="sng">
            <a:noFill/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lstStyle/>
          <a:p>
            <a:pPr lvl="0" algn="ctr"/>
            <a:endParaRPr lang="zh-CN" altLang="en-US" sz="100">
              <a:sym typeface="Helvetica Neue" panose="020005030000000200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64960" y="4346575"/>
            <a:ext cx="4846320" cy="1678940"/>
          </a:xfrm>
          <a:prstGeom prst="rect">
            <a:avLst/>
          </a:prstGeom>
          <a:solidFill>
            <a:srgbClr val="EAEBF0"/>
          </a:solidFill>
          <a:ln w="38100" cap="flat" cmpd="sng">
            <a:noFill/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p>
            <a:pPr lvl="0" algn="ctr"/>
            <a:endParaRPr lang="zh-CN" altLang="en-US" sz="100">
              <a:sym typeface="Helvetica Neue" panose="02000503000000020004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p>
            <a:r>
              <a:rPr lang="zh-CN" altLang="en-US">
                <a:sym typeface="+mn-ea"/>
              </a:rPr>
              <a:t>业务功能——</a:t>
            </a:r>
            <a:r>
              <a:rPr lang="zh-CN" altLang="en-US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" panose="02000503000000020004"/>
              </a:rPr>
              <a:t>智能机器人</a:t>
            </a:r>
            <a:endParaRPr lang="zh-CN" altLang="en-US">
              <a:sym typeface="+mn-ea"/>
            </a:endParaRPr>
          </a:p>
        </p:txBody>
      </p:sp>
      <p:sp>
        <p:nvSpPr>
          <p:cNvPr id="6" name="灯片编号占位符 1"/>
          <p:cNvSpPr>
            <a:spLocks noGrp="1"/>
          </p:cNvSpPr>
          <p:nvPr/>
        </p:nvSpPr>
        <p:spPr>
          <a:xfrm>
            <a:off x="11658918" y="6442075"/>
            <a:ext cx="604838" cy="358458"/>
          </a:xfrm>
          <a:prstGeom prst="rect">
            <a:avLst/>
          </a:prstGeom>
        </p:spPr>
        <p:txBody>
          <a:bodyPr wrap="square"/>
          <a:lstStyle>
            <a:defPPr>
              <a:defRPr lang="zh-CN"/>
            </a:defPPr>
            <a:lvl1pPr marL="0" algn="l" defTabSz="914400" rtl="0" eaLnBrk="1" latinLnBrk="0" hangingPunct="1"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sz="1000"/>
            </a:fld>
            <a:endParaRPr sz="1000"/>
          </a:p>
        </p:txBody>
      </p:sp>
      <p:grpSp>
        <p:nvGrpSpPr>
          <p:cNvPr id="13" name="组合 12"/>
          <p:cNvGrpSpPr/>
          <p:nvPr/>
        </p:nvGrpSpPr>
        <p:grpSpPr>
          <a:xfrm>
            <a:off x="4665345" y="2881630"/>
            <a:ext cx="1187450" cy="919480"/>
            <a:chOff x="14570" y="9348"/>
            <a:chExt cx="3740" cy="2896"/>
          </a:xfrm>
        </p:grpSpPr>
        <p:pic>
          <p:nvPicPr>
            <p:cNvPr id="95" name="图片 94" descr="机器人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711" y="9348"/>
              <a:ext cx="1303" cy="1304"/>
            </a:xfrm>
            <a:prstGeom prst="rect">
              <a:avLst/>
            </a:prstGeom>
          </p:spPr>
        </p:pic>
        <p:sp>
          <p:nvSpPr>
            <p:cNvPr id="224" name="文本框 26"/>
            <p:cNvSpPr txBox="1"/>
            <p:nvPr/>
          </p:nvSpPr>
          <p:spPr>
            <a:xfrm>
              <a:off x="14570" y="11278"/>
              <a:ext cx="3740" cy="96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2859" rIns="22859">
              <a:spAutoFit/>
            </a:bodyPr>
            <a:lstStyle/>
            <a:p>
              <a:pPr lvl="0" algn="ctr">
                <a:lnSpc>
                  <a:spcPct val="100000"/>
                </a:lnSpc>
                <a:defRPr sz="1400">
                  <a:solidFill>
                    <a:srgbClr val="A7A7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503020204020204" charset="-122"/>
                  <a:ea typeface="Microsoft YaHei Bold" panose="020B0503020204020204" charset="-122"/>
                  <a:cs typeface="Microsoft YaHei Bold" panose="020B0503020204020204" charset="-122"/>
                  <a:sym typeface="+mn-ea"/>
                </a:rPr>
                <a:t>echo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503020204020204" charset="-122"/>
                  <a:ea typeface="Microsoft YaHei Bold" panose="020B0503020204020204" charset="-122"/>
                  <a:cs typeface="Microsoft YaHei Bold" panose="020B0503020204020204" charset="-122"/>
                  <a:sym typeface="+mn-ea"/>
                </a:rPr>
                <a:t>机器人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  <a:sym typeface="+mn-ea"/>
              </a:endParaRPr>
            </a:p>
          </p:txBody>
        </p:sp>
      </p:grpSp>
      <p:sp>
        <p:nvSpPr>
          <p:cNvPr id="117" name="文本框 26"/>
          <p:cNvSpPr txBox="1"/>
          <p:nvPr/>
        </p:nvSpPr>
        <p:spPr>
          <a:xfrm>
            <a:off x="3829685" y="2308860"/>
            <a:ext cx="1028700" cy="306705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/>
          <a:p>
            <a:pPr lvl="0" algn="ctr">
              <a:lnSpc>
                <a:spcPct val="100000"/>
              </a:lnSpc>
              <a:defRPr sz="1400">
                <a:solidFill>
                  <a:srgbClr val="A7A7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  <a:sym typeface="+mn-ea"/>
              </a:rPr>
              <a:t>问答交互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41644" y="1588770"/>
            <a:ext cx="1613853" cy="3532188"/>
            <a:chOff x="2731" y="5601"/>
            <a:chExt cx="5083" cy="11125"/>
          </a:xfrm>
        </p:grpSpPr>
        <p:sp>
          <p:nvSpPr>
            <p:cNvPr id="128" name="对角圆角矩形 127"/>
            <p:cNvSpPr/>
            <p:nvPr/>
          </p:nvSpPr>
          <p:spPr>
            <a:xfrm>
              <a:off x="2731" y="5601"/>
              <a:ext cx="5083" cy="11125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rgbClr val="D7D7DE">
                <a:alpha val="37000"/>
              </a:srgbClr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fromWordArt="0" anchor="ctr" anchorCtr="0" forceAA="0" compatLnSpc="1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pPr lvl="0" algn="ctr"/>
              <a:endParaRPr lang="zh-CN" altLang="en-US" sz="100">
                <a:solidFill>
                  <a:srgbClr val="000000"/>
                </a:solidFill>
                <a:latin typeface="+mn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36" name="矩形"/>
            <p:cNvSpPr/>
            <p:nvPr/>
          </p:nvSpPr>
          <p:spPr>
            <a:xfrm>
              <a:off x="3238" y="6277"/>
              <a:ext cx="4139" cy="1247"/>
            </a:xfrm>
            <a:prstGeom prst="roundRect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 anchorCtr="0"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bg1"/>
                  </a:solidFill>
                  <a:latin typeface="Microsoft YaHei Bold" panose="020B0503020204020204" charset="-122"/>
                  <a:ea typeface="Microsoft YaHei Bold" panose="020B0503020204020204" charset="-122"/>
                </a:rPr>
                <a:t>商品</a:t>
              </a:r>
              <a:endParaRPr lang="zh-CN" sz="1300" b="1" dirty="0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</a:endParaRPr>
            </a:p>
          </p:txBody>
        </p:sp>
        <p:sp>
          <p:nvSpPr>
            <p:cNvPr id="39" name="矩形"/>
            <p:cNvSpPr/>
            <p:nvPr/>
          </p:nvSpPr>
          <p:spPr>
            <a:xfrm>
              <a:off x="3238" y="8386"/>
              <a:ext cx="4139" cy="1247"/>
            </a:xfrm>
            <a:prstGeom prst="roundRect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 anchorCtr="0"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bg1"/>
                  </a:solidFill>
                  <a:latin typeface="Microsoft YaHei Bold" panose="020B0503020204020204" charset="-122"/>
                  <a:ea typeface="Microsoft YaHei Bold" panose="020B0503020204020204" charset="-122"/>
                </a:rPr>
                <a:t>资讯</a:t>
              </a:r>
              <a:endParaRPr lang="zh-CN" sz="1300" b="1" dirty="0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</a:endParaRPr>
            </a:p>
          </p:txBody>
        </p:sp>
        <p:sp>
          <p:nvSpPr>
            <p:cNvPr id="40" name="矩形"/>
            <p:cNvSpPr/>
            <p:nvPr/>
          </p:nvSpPr>
          <p:spPr>
            <a:xfrm>
              <a:off x="3238" y="10528"/>
              <a:ext cx="4139" cy="1247"/>
            </a:xfrm>
            <a:prstGeom prst="roundRect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 anchorCtr="0"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bg1"/>
                  </a:solidFill>
                  <a:latin typeface="Microsoft YaHei Bold" panose="020B0503020204020204" charset="-122"/>
                  <a:ea typeface="Microsoft YaHei Bold" panose="020B0503020204020204" charset="-122"/>
                </a:rPr>
                <a:t>业务</a:t>
              </a:r>
              <a:endParaRPr lang="zh-CN" sz="1300" b="1" dirty="0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</a:endParaRPr>
            </a:p>
          </p:txBody>
        </p:sp>
        <p:sp>
          <p:nvSpPr>
            <p:cNvPr id="41" name="矩形"/>
            <p:cNvSpPr/>
            <p:nvPr/>
          </p:nvSpPr>
          <p:spPr>
            <a:xfrm>
              <a:off x="3238" y="12531"/>
              <a:ext cx="4139" cy="1247"/>
            </a:xfrm>
            <a:prstGeom prst="roundRect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 anchorCtr="0">
              <a:noAutofit/>
            </a:bodyPr>
            <a:lstStyle/>
            <a:p>
              <a:pPr algn="ctr"/>
              <a:r>
                <a:rPr lang="zh-CN" altLang="en-US" sz="1300" b="1" dirty="0">
                  <a:solidFill>
                    <a:schemeClr val="bg1"/>
                  </a:solidFill>
                  <a:latin typeface="Microsoft YaHei Bold" panose="020B0503020204020204" charset="-122"/>
                  <a:ea typeface="Microsoft YaHei Bold" panose="020B0503020204020204" charset="-122"/>
                </a:rPr>
                <a:t>物流</a:t>
              </a:r>
              <a:endParaRPr lang="zh-CN" sz="1300" b="1" dirty="0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</a:endParaRPr>
            </a:p>
          </p:txBody>
        </p:sp>
        <p:sp>
          <p:nvSpPr>
            <p:cNvPr id="43" name="矩形"/>
            <p:cNvSpPr/>
            <p:nvPr/>
          </p:nvSpPr>
          <p:spPr>
            <a:xfrm>
              <a:off x="3238" y="14707"/>
              <a:ext cx="4139" cy="1247"/>
            </a:xfrm>
            <a:prstGeom prst="roundRect">
              <a:avLst/>
            </a:prstGeom>
            <a:solidFill>
              <a:srgbClr val="1716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 anchorCtr="0">
              <a:noAutofit/>
            </a:bodyPr>
            <a:lstStyle/>
            <a:p>
              <a:pPr algn="ctr"/>
              <a:r>
                <a:rPr lang="zh-CN" sz="1300" b="1" dirty="0">
                  <a:solidFill>
                    <a:schemeClr val="bg1"/>
                  </a:solidFill>
                  <a:latin typeface="Microsoft YaHei Bold" panose="020B0503020204020204" charset="-122"/>
                  <a:ea typeface="Microsoft YaHei Bold" panose="020B0503020204020204" charset="-122"/>
                </a:rPr>
                <a:t>售后</a:t>
              </a:r>
              <a:endParaRPr lang="zh-CN" sz="1300" b="1" dirty="0">
                <a:solidFill>
                  <a:schemeClr val="bg1"/>
                </a:solidFill>
                <a:latin typeface="Microsoft YaHei Bold" panose="020B0503020204020204" charset="-122"/>
                <a:ea typeface="Microsoft YaHei Bold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913153" y="2914015"/>
            <a:ext cx="954405" cy="877570"/>
            <a:chOff x="10456" y="9440"/>
            <a:chExt cx="3006" cy="2764"/>
          </a:xfrm>
        </p:grpSpPr>
        <p:pic>
          <p:nvPicPr>
            <p:cNvPr id="94" name="图片 93" descr="对话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83" y="9440"/>
              <a:ext cx="1417" cy="1417"/>
            </a:xfrm>
            <a:prstGeom prst="rect">
              <a:avLst/>
            </a:prstGeom>
          </p:spPr>
        </p:pic>
        <p:sp>
          <p:nvSpPr>
            <p:cNvPr id="103" name="文本框 26"/>
            <p:cNvSpPr txBox="1"/>
            <p:nvPr/>
          </p:nvSpPr>
          <p:spPr>
            <a:xfrm>
              <a:off x="10456" y="11238"/>
              <a:ext cx="3006" cy="96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2859" rIns="22859">
              <a:spAutoFit/>
            </a:bodyPr>
            <a:lstStyle/>
            <a:p>
              <a:pPr lvl="0" algn="ctr">
                <a:lnSpc>
                  <a:spcPct val="100000"/>
                </a:lnSpc>
                <a:defRPr sz="1400">
                  <a:solidFill>
                    <a:srgbClr val="A7A7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 Bold" panose="020B0503020204020204" charset="-122"/>
                  <a:ea typeface="Microsoft YaHei Bold" panose="020B0503020204020204" charset="-122"/>
                  <a:cs typeface="Microsoft YaHei Bold" panose="020B0503020204020204" charset="-122"/>
                  <a:sym typeface="+mn-ea"/>
                </a:rPr>
                <a:t>用户咨询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  <a:sym typeface="+mn-ea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6653530" y="977900"/>
            <a:ext cx="4846320" cy="3046095"/>
          </a:xfrm>
          <a:prstGeom prst="rect">
            <a:avLst/>
          </a:prstGeom>
          <a:solidFill>
            <a:srgbClr val="EAEBF0"/>
          </a:solidFill>
          <a:ln w="38100" cap="flat" cmpd="sng">
            <a:noFill/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ctr" anchorCtr="0" forceAA="0" compatLnSpc="1">
            <a:noAutofit/>
          </a:bodyPr>
          <a:lstStyle/>
          <a:p>
            <a:pPr lvl="0" algn="ctr"/>
            <a:endParaRPr lang="zh-CN" altLang="en-US" sz="100">
              <a:sym typeface="Helvetica Neue" panose="02000503000000020004"/>
            </a:endParaRPr>
          </a:p>
        </p:txBody>
      </p:sp>
      <p:sp>
        <p:nvSpPr>
          <p:cNvPr id="47" name="文本框 26"/>
          <p:cNvSpPr txBox="1"/>
          <p:nvPr/>
        </p:nvSpPr>
        <p:spPr>
          <a:xfrm>
            <a:off x="5787073" y="2336800"/>
            <a:ext cx="829310" cy="306705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/>
          <a:p>
            <a:pPr lvl="0" algn="ctr">
              <a:lnSpc>
                <a:spcPct val="100000"/>
              </a:lnSpc>
              <a:defRPr sz="1400">
                <a:solidFill>
                  <a:srgbClr val="A7A7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  <a:sym typeface="+mn-ea"/>
              </a:rPr>
              <a:t>能力输出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  <a:sym typeface="+mn-ea"/>
            </a:endParaRPr>
          </a:p>
        </p:txBody>
      </p:sp>
      <p:sp>
        <p:nvSpPr>
          <p:cNvPr id="182" name="文本框 26"/>
          <p:cNvSpPr txBox="1"/>
          <p:nvPr/>
        </p:nvSpPr>
        <p:spPr>
          <a:xfrm>
            <a:off x="6838950" y="1302385"/>
            <a:ext cx="1446213" cy="768350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/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意图识别率超过89%</a:t>
            </a:r>
            <a:endParaRPr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问答命中率高达98%</a:t>
            </a:r>
            <a:endParaRPr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9" name="文本框 26"/>
          <p:cNvSpPr txBox="1"/>
          <p:nvPr/>
        </p:nvSpPr>
        <p:spPr>
          <a:xfrm>
            <a:off x="6841173" y="1909128"/>
            <a:ext cx="1120775" cy="276543"/>
          </a:xfrm>
          <a:prstGeom prst="rect">
            <a:avLst/>
          </a:prstGeom>
          <a:ln w="12700">
            <a:miter lim="400000"/>
          </a:ln>
        </p:spPr>
        <p:txBody>
          <a:bodyPr rot="0" vert="horz" wrap="square" lIns="22859" tIns="22860" rIns="22859" bIns="22860" numCol="1" spcCol="0" rtlCol="0" fromWordArt="0" anchor="t" anchorCtr="0" forceAA="0" compatLnSpc="0">
            <a:noAutofit/>
          </a:bodyPr>
          <a:lstStyle>
            <a:lvl1pPr>
              <a:defRPr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pPr lvl="0" algn="l"/>
            <a:r>
              <a:rPr lang="en-US" sz="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服务助手</a:t>
            </a:r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 Bold" panose="020B0503020204020204" charset="-122"/>
              <a:ea typeface="Microsoft YaHei Bold" panose="020B0503020204020204" charset="-122"/>
              <a:sym typeface="+mn-ea"/>
            </a:endParaRPr>
          </a:p>
        </p:txBody>
      </p:sp>
      <p:sp>
        <p:nvSpPr>
          <p:cNvPr id="61" name="文本框 26"/>
          <p:cNvSpPr txBox="1"/>
          <p:nvPr/>
        </p:nvSpPr>
        <p:spPr>
          <a:xfrm>
            <a:off x="6841173" y="2114868"/>
            <a:ext cx="1120775" cy="1783715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/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服务先知</a:t>
            </a:r>
            <a:endParaRPr lang="zh-CN"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输入联想</a:t>
            </a:r>
            <a:endParaRPr lang="zh-CN"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服务直达</a:t>
            </a:r>
            <a:endParaRPr lang="zh-CN"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智能导流</a:t>
            </a:r>
            <a:endParaRPr lang="zh-CN"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人际协调</a:t>
            </a:r>
            <a:endParaRPr lang="zh-CN"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5" name="文本框 26"/>
          <p:cNvSpPr txBox="1"/>
          <p:nvPr/>
        </p:nvSpPr>
        <p:spPr>
          <a:xfrm>
            <a:off x="8611235" y="2114868"/>
            <a:ext cx="2774315" cy="1783715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/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根据行为</a:t>
            </a:r>
            <a:r>
              <a:rPr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/</a:t>
            </a: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事件</a:t>
            </a:r>
            <a:r>
              <a:rPr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/</a:t>
            </a: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热门等预判问题</a:t>
            </a:r>
            <a:endParaRPr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输入时智能关联知识问法，精准匹配</a:t>
            </a:r>
            <a:endParaRPr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多轮会话引导用户直达问题解决</a:t>
            </a:r>
            <a:endParaRPr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语音识别</a:t>
            </a:r>
            <a:r>
              <a:rPr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/</a:t>
            </a: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知识库联动</a:t>
            </a:r>
            <a:r>
              <a:rPr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/</a:t>
            </a: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知识推荐一键发送</a:t>
            </a:r>
            <a:endParaRPr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连续未知</a:t>
            </a:r>
            <a:r>
              <a:rPr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/</a:t>
            </a: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VIP身份</a:t>
            </a:r>
            <a:r>
              <a:rPr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/</a:t>
            </a: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关键词</a:t>
            </a:r>
            <a:r>
              <a:rPr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/</a:t>
            </a: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满意度等</a:t>
            </a:r>
            <a:endParaRPr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7" name="矩形: 圆角 107"/>
          <p:cNvSpPr/>
          <p:nvPr/>
        </p:nvSpPr>
        <p:spPr>
          <a:xfrm>
            <a:off x="6653530" y="977900"/>
            <a:ext cx="4846320" cy="360045"/>
          </a:xfrm>
          <a:prstGeom prst="roundRect">
            <a:avLst>
              <a:gd name="adj" fmla="val 0"/>
            </a:avLst>
          </a:prstGeom>
          <a:solidFill>
            <a:srgbClr val="17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功能分类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9" name="文本框 26"/>
          <p:cNvSpPr txBox="1"/>
          <p:nvPr/>
        </p:nvSpPr>
        <p:spPr>
          <a:xfrm>
            <a:off x="6835140" y="4455160"/>
            <a:ext cx="1315403" cy="1445260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/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自主学习</a:t>
            </a:r>
            <a:endParaRPr lang="zh-CN"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聚类推荐</a:t>
            </a:r>
            <a:endParaRPr lang="zh-CN"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知识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查重</a:t>
            </a:r>
            <a:endParaRPr lang="zh-CN"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训练师服务</a:t>
            </a:r>
            <a:endParaRPr lang="zh-CN"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83" name="文本框 26"/>
          <p:cNvSpPr txBox="1"/>
          <p:nvPr/>
        </p:nvSpPr>
        <p:spPr>
          <a:xfrm>
            <a:off x="8605203" y="4455160"/>
            <a:ext cx="2971165" cy="1445260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lstStyle/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自主学习相似问法/未知问题/人工会话</a:t>
            </a:r>
            <a:endParaRPr sz="11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问法底层算法聚集推荐，降低70%维护量</a:t>
            </a:r>
            <a:endParaRPr sz="11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问法查重精简知识库做减法，提升命中率</a:t>
            </a:r>
            <a:endParaRPr sz="11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训练师+行业知识云，减少冷启动培育时间</a:t>
            </a:r>
            <a:endParaRPr sz="11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84" name="矩形: 圆角 107"/>
          <p:cNvSpPr/>
          <p:nvPr/>
        </p:nvSpPr>
        <p:spPr>
          <a:xfrm>
            <a:off x="6654165" y="4115435"/>
            <a:ext cx="4847590" cy="360045"/>
          </a:xfrm>
          <a:prstGeom prst="roundRect">
            <a:avLst>
              <a:gd name="adj" fmla="val 0"/>
            </a:avLst>
          </a:prstGeom>
          <a:solidFill>
            <a:srgbClr val="17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运营管理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26"/>
          <p:cNvSpPr txBox="1"/>
          <p:nvPr/>
        </p:nvSpPr>
        <p:spPr>
          <a:xfrm>
            <a:off x="8608695" y="1302385"/>
            <a:ext cx="2074863" cy="768350"/>
          </a:xfrm>
          <a:prstGeom prst="rect">
            <a:avLst/>
          </a:prstGeom>
          <a:ln w="12700">
            <a:miter lim="400000"/>
          </a:ln>
        </p:spPr>
        <p:txBody>
          <a:bodyPr wrap="square" lIns="22859" rIns="22859">
            <a:spAutoFit/>
          </a:bodyPr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覆盖各行业场景持续沉淀打磨</a:t>
            </a:r>
            <a:endParaRPr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200000"/>
              </a:lnSpc>
              <a:defRPr sz="1400">
                <a:solidFill>
                  <a:srgbClr val="393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1100" dirty="0" err="1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专业语料训练，一触即达</a:t>
            </a:r>
            <a:endParaRPr sz="11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63" name="右箭头 62"/>
          <p:cNvSpPr/>
          <p:nvPr>
            <p:custDataLst>
              <p:tags r:id="rId3"/>
            </p:custDataLst>
          </p:nvPr>
        </p:nvSpPr>
        <p:spPr>
          <a:xfrm>
            <a:off x="5959475" y="3161030"/>
            <a:ext cx="576000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7" name="右箭头 6"/>
          <p:cNvSpPr/>
          <p:nvPr>
            <p:custDataLst>
              <p:tags r:id="rId4"/>
            </p:custDataLst>
          </p:nvPr>
        </p:nvSpPr>
        <p:spPr>
          <a:xfrm>
            <a:off x="4058285" y="3458210"/>
            <a:ext cx="576000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8" name="右箭头 7"/>
          <p:cNvSpPr/>
          <p:nvPr>
            <p:custDataLst>
              <p:tags r:id="rId5"/>
            </p:custDataLst>
          </p:nvPr>
        </p:nvSpPr>
        <p:spPr>
          <a:xfrm rot="10800000">
            <a:off x="4049975" y="2881630"/>
            <a:ext cx="576000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" name="右箭头 8"/>
          <p:cNvSpPr/>
          <p:nvPr>
            <p:custDataLst>
              <p:tags r:id="rId6"/>
            </p:custDataLst>
          </p:nvPr>
        </p:nvSpPr>
        <p:spPr>
          <a:xfrm flipH="1">
            <a:off x="2235835" y="3099118"/>
            <a:ext cx="576000" cy="32400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p>
            <a:r>
              <a:rPr lang="zh-CN" altLang="en-US">
                <a:sym typeface="+mn-ea"/>
              </a:rPr>
              <a:t>业务功能——</a:t>
            </a:r>
            <a:r>
              <a:rPr lang="zh-CN" altLang="en-US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" panose="02000503000000020004"/>
              </a:rPr>
              <a:t>智能机器人</a:t>
            </a:r>
            <a:endParaRPr lang="zh-CN" altLang="en-US">
              <a:sym typeface="+mn-ea"/>
            </a:endParaRPr>
          </a:p>
        </p:txBody>
      </p:sp>
      <p:sp>
        <p:nvSpPr>
          <p:cNvPr id="145" name="灯片编号占位符 2"/>
          <p:cNvSpPr>
            <a:spLocks noGrp="1"/>
          </p:cNvSpPr>
          <p:nvPr/>
        </p:nvSpPr>
        <p:spPr>
          <a:xfrm>
            <a:off x="11658918" y="6442075"/>
            <a:ext cx="604838" cy="358458"/>
          </a:xfrm>
          <a:prstGeom prst="rect">
            <a:avLst/>
          </a:prstGeom>
        </p:spPr>
        <p:txBody>
          <a:bodyPr wrap="square"/>
          <a:lstStyle>
            <a:defPPr>
              <a:defRPr lang="zh-CN"/>
            </a:defPPr>
            <a:lvl1pPr marL="0" algn="l" defTabSz="914400" rtl="0" eaLnBrk="1" latinLnBrk="0" hangingPunct="1">
              <a:defRPr sz="2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sz="1000"/>
            </a:fld>
            <a:endParaRPr sz="1000"/>
          </a:p>
        </p:txBody>
      </p:sp>
      <p:sp>
        <p:nvSpPr>
          <p:cNvPr id="146" name="文本占位符 2"/>
          <p:cNvSpPr txBox="1"/>
          <p:nvPr/>
        </p:nvSpPr>
        <p:spPr>
          <a:xfrm>
            <a:off x="2171700" y="1235393"/>
            <a:ext cx="7848283" cy="462915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多入口一后台，人机交互部门协作，智能服务高效管控</a:t>
            </a:r>
            <a:endParaRPr lang="zh-CN" altLang="en-US" sz="23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7" name="文本占位符 3"/>
          <p:cNvSpPr txBox="1"/>
          <p:nvPr/>
        </p:nvSpPr>
        <p:spPr>
          <a:xfrm>
            <a:off x="3012123" y="1821180"/>
            <a:ext cx="6167438" cy="196215"/>
          </a:xfrm>
          <a:prstGeom prst="rect">
            <a:avLst/>
          </a:prstGeom>
        </p:spPr>
        <p:txBody>
          <a:bodyPr anchor="ctr" anchorCtr="0"/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kern="1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数据挖掘，搜索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问答双引擎，语音转文本，自然语音处理，机器学习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 panose="02000503000000020004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349735" y="2140268"/>
            <a:ext cx="11587480" cy="3628390"/>
            <a:chOff x="628015" y="5188585"/>
            <a:chExt cx="23174960" cy="7256780"/>
          </a:xfrm>
        </p:grpSpPr>
        <p:grpSp>
          <p:nvGrpSpPr>
            <p:cNvPr id="149" name="组合 148"/>
            <p:cNvGrpSpPr/>
            <p:nvPr/>
          </p:nvGrpSpPr>
          <p:grpSpPr>
            <a:xfrm>
              <a:off x="628015" y="6737350"/>
              <a:ext cx="5128260" cy="5696585"/>
              <a:chOff x="13410" y="2809"/>
              <a:chExt cx="4252" cy="4723"/>
            </a:xfrm>
            <a:solidFill>
              <a:srgbClr val="C00000"/>
            </a:solidFill>
          </p:grpSpPr>
          <p:sp>
            <p:nvSpPr>
              <p:cNvPr id="150" name="对角圆角矩形 149"/>
              <p:cNvSpPr/>
              <p:nvPr/>
            </p:nvSpPr>
            <p:spPr>
              <a:xfrm>
                <a:off x="13410" y="2809"/>
                <a:ext cx="4252" cy="4723"/>
              </a:xfrm>
              <a:prstGeom prst="round2DiagRect">
                <a:avLst>
                  <a:gd name="adj1" fmla="val 7431"/>
                  <a:gd name="adj2" fmla="val 0"/>
                </a:avLst>
              </a:prstGeom>
              <a:solidFill>
                <a:srgbClr val="3072E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350" b="1" dirty="0">
                  <a:sym typeface="+mn-ea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>
                <a:off x="13785" y="3021"/>
                <a:ext cx="1444" cy="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12700" tIns="12700" rIns="12700" bIns="12700" numCol="1" spcCol="38100" rtlCol="0" anchor="ctr" forceAA="0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服务前置</a:t>
                </a:r>
                <a:endParaRPr 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智能对话</a:t>
                </a:r>
                <a:endParaRPr 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52" name="圆角矩形 151"/>
            <p:cNvSpPr/>
            <p:nvPr/>
          </p:nvSpPr>
          <p:spPr>
            <a:xfrm>
              <a:off x="837565" y="8152130"/>
              <a:ext cx="4709160" cy="4119880"/>
            </a:xfrm>
            <a:prstGeom prst="roundRect">
              <a:avLst>
                <a:gd name="adj" fmla="val 602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53" name="圆角矩形 152"/>
            <p:cNvSpPr/>
            <p:nvPr/>
          </p:nvSpPr>
          <p:spPr>
            <a:xfrm>
              <a:off x="1140460" y="8468995"/>
              <a:ext cx="4103370" cy="756920"/>
            </a:xfrm>
            <a:prstGeom prst="roundRect">
              <a:avLst>
                <a:gd name="adj" fmla="val 50000"/>
              </a:avLst>
            </a:prstGeom>
            <a:solidFill>
              <a:srgbClr val="3072E1">
                <a:alpha val="5000"/>
              </a:srgbClr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400" b="1" i="0" u="none" strike="noStrike" cap="none" spc="0" normalizeH="0" baseline="0" dirty="0">
                  <a:ln>
                    <a:noFill/>
                  </a:ln>
                  <a:solidFill>
                    <a:srgbClr val="0076F3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Helvetica Neue" panose="02000503000000020004"/>
                </a:rPr>
                <a:t>自助服务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76F3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" panose="02000503000000020004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1101725" y="9648190"/>
              <a:ext cx="4243070" cy="551180"/>
            </a:xfrm>
            <a:prstGeom prst="rect">
              <a:avLst/>
            </a:prstGeom>
            <a:noFill/>
            <a:ln w="25400" cmpd="sng">
              <a:solidFill>
                <a:srgbClr val="0076FC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员工自助帮助中心</a:t>
              </a:r>
              <a:endParaRPr lang="zh-CN" altLang="en-US" sz="120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1101090" y="11214735"/>
              <a:ext cx="4243705" cy="551180"/>
            </a:xfrm>
            <a:prstGeom prst="rect">
              <a:avLst/>
            </a:prstGeom>
            <a:noFill/>
            <a:ln w="25400" cmpd="sng">
              <a:solidFill>
                <a:srgbClr val="0076FC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20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Helvetica Neue" panose="02000503000000020004"/>
                </a:rPr>
                <a:t>· </a:t>
              </a:r>
              <a:r>
                <a:rPr lang="zh-CN" altLang="en-US" sz="120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Helvetica Neue" panose="02000503000000020004"/>
                </a:rPr>
                <a:t>在线机器人</a:t>
              </a:r>
              <a:r>
                <a:rPr lang="en-US" altLang="zh-CN" sz="120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Helvetica Neue" panose="02000503000000020004"/>
                </a:rPr>
                <a:t>· </a:t>
              </a:r>
              <a:r>
                <a:rPr lang="zh-CN" altLang="en-US" sz="120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Helvetica Neue" panose="02000503000000020004"/>
                </a:rPr>
                <a:t>语音机器人</a:t>
              </a:r>
              <a:endParaRPr lang="zh-CN" altLang="en-US" sz="12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1090930" y="10384790"/>
              <a:ext cx="4253865" cy="551180"/>
            </a:xfrm>
            <a:prstGeom prst="rect">
              <a:avLst/>
            </a:prstGeom>
            <a:noFill/>
            <a:ln w="25400" cmpd="sng">
              <a:solidFill>
                <a:srgbClr val="0076FC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自助留言工单服务</a:t>
              </a:r>
              <a:endParaRPr lang="zh-CN" altLang="en-US" sz="120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157" name="图片 15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21940" y="5188585"/>
              <a:ext cx="2965450" cy="2965450"/>
            </a:xfrm>
            <a:prstGeom prst="rect">
              <a:avLst/>
            </a:prstGeom>
          </p:spPr>
        </p:pic>
        <p:sp>
          <p:nvSpPr>
            <p:cNvPr id="158" name="对角圆角矩形 157"/>
            <p:cNvSpPr/>
            <p:nvPr/>
          </p:nvSpPr>
          <p:spPr>
            <a:xfrm>
              <a:off x="6638925" y="6731635"/>
              <a:ext cx="5128260" cy="5696585"/>
            </a:xfrm>
            <a:prstGeom prst="round2DiagRect">
              <a:avLst>
                <a:gd name="adj1" fmla="val 7431"/>
                <a:gd name="adj2" fmla="val 0"/>
              </a:avLst>
            </a:prstGeom>
            <a:solidFill>
              <a:srgbClr val="1717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350" b="1" dirty="0">
                <a:sym typeface="+mn-ea"/>
              </a:endParaRPr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7077710" y="6956425"/>
              <a:ext cx="2312035" cy="103505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12700" tIns="12700" rIns="12700" bIns="12700" numCol="1" spcCol="38100" rtlCol="0" anchor="ctr" forceAA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人机协作</a:t>
              </a:r>
              <a:endParaRPr 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智能机器人</a:t>
              </a:r>
              <a:endPara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60" name="圆角矩形 159"/>
            <p:cNvSpPr/>
            <p:nvPr/>
          </p:nvSpPr>
          <p:spPr>
            <a:xfrm>
              <a:off x="6848475" y="8136890"/>
              <a:ext cx="4709160" cy="4119880"/>
            </a:xfrm>
            <a:prstGeom prst="roundRect">
              <a:avLst>
                <a:gd name="adj" fmla="val 602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61" name="圆角矩形 160"/>
            <p:cNvSpPr/>
            <p:nvPr/>
          </p:nvSpPr>
          <p:spPr>
            <a:xfrm>
              <a:off x="7151370" y="8468995"/>
              <a:ext cx="4103370" cy="756920"/>
            </a:xfrm>
            <a:prstGeom prst="roundRect">
              <a:avLst>
                <a:gd name="adj" fmla="val 50000"/>
              </a:avLst>
            </a:prstGeom>
            <a:solidFill>
              <a:srgbClr val="171750">
                <a:alpha val="5000"/>
              </a:srgbClr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人机互助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" panose="02000503000000020004"/>
              </a:endParaRPr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7112635" y="9609455"/>
              <a:ext cx="4243070" cy="551180"/>
            </a:xfrm>
            <a:prstGeom prst="rect">
              <a:avLst/>
            </a:prstGeom>
            <a:noFill/>
            <a:ln w="12700" cmpd="sng">
              <a:solidFill>
                <a:srgbClr val="171750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Helvetica Neue" panose="02000503000000020004"/>
                </a:rPr>
                <a:t>·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Helvetica Neue" panose="02000503000000020004"/>
                </a:rPr>
                <a:t>人工在线工作台</a:t>
              </a:r>
              <a:endParaRPr lang="zh-CN" altLang="en-US" sz="12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7112000" y="11176000"/>
              <a:ext cx="4243705" cy="551180"/>
            </a:xfrm>
            <a:prstGeom prst="rect">
              <a:avLst/>
            </a:prstGeom>
            <a:noFill/>
            <a:ln w="12700" cmpd="sng">
              <a:solidFill>
                <a:srgbClr val="171750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多部门协作流程</a:t>
              </a:r>
              <a:endParaRPr lang="zh-CN" altLang="en-US" sz="12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7101840" y="10346055"/>
              <a:ext cx="4253865" cy="551180"/>
            </a:xfrm>
            <a:prstGeom prst="rect">
              <a:avLst/>
            </a:prstGeom>
            <a:noFill/>
            <a:ln w="12700" cmpd="sng">
              <a:solidFill>
                <a:srgbClr val="171750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2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Helvetica Neue" panose="02000503000000020004"/>
                </a:rPr>
                <a:t>·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Helvetica Neue" panose="02000503000000020004"/>
                </a:rPr>
                <a:t>在线呼叫工作台</a:t>
              </a:r>
              <a:endParaRPr lang="zh-CN" altLang="en-US" sz="12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165" name="图片 1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9070" y="5293995"/>
              <a:ext cx="2698115" cy="2698115"/>
            </a:xfrm>
            <a:prstGeom prst="rect">
              <a:avLst/>
            </a:prstGeom>
          </p:spPr>
        </p:pic>
        <p:grpSp>
          <p:nvGrpSpPr>
            <p:cNvPr id="166" name="组合 165"/>
            <p:cNvGrpSpPr/>
            <p:nvPr/>
          </p:nvGrpSpPr>
          <p:grpSpPr>
            <a:xfrm>
              <a:off x="12639040" y="6748780"/>
              <a:ext cx="5128260" cy="5696585"/>
              <a:chOff x="13410" y="2809"/>
              <a:chExt cx="4252" cy="4723"/>
            </a:xfrm>
            <a:solidFill>
              <a:srgbClr val="C00000"/>
            </a:solidFill>
          </p:grpSpPr>
          <p:sp>
            <p:nvSpPr>
              <p:cNvPr id="167" name="对角圆角矩形 166"/>
              <p:cNvSpPr/>
              <p:nvPr/>
            </p:nvSpPr>
            <p:spPr>
              <a:xfrm>
                <a:off x="13410" y="2809"/>
                <a:ext cx="4252" cy="4723"/>
              </a:xfrm>
              <a:prstGeom prst="round2DiagRect">
                <a:avLst>
                  <a:gd name="adj1" fmla="val 7431"/>
                  <a:gd name="adj2" fmla="val 0"/>
                </a:avLst>
              </a:prstGeom>
              <a:solidFill>
                <a:srgbClr val="3072E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zh-CN" altLang="en-US" sz="350" b="1" dirty="0">
                  <a:sym typeface="+mn-ea"/>
                </a:endParaRPr>
              </a:p>
            </p:txBody>
          </p:sp>
          <p:sp>
            <p:nvSpPr>
              <p:cNvPr id="168" name="文本框 167"/>
              <p:cNvSpPr txBox="1"/>
              <p:nvPr/>
            </p:nvSpPr>
            <p:spPr>
              <a:xfrm>
                <a:off x="13785" y="3021"/>
                <a:ext cx="2135" cy="8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12700" tIns="12700" rIns="12700" bIns="12700" numCol="1" spcCol="38100" rtlCol="0" anchor="ctr" forceAA="0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多部门协作</a:t>
                </a:r>
                <a:endParaRPr 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智能工单</a:t>
                </a:r>
                <a:endParaRPr 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69" name="圆角矩形 168"/>
            <p:cNvSpPr/>
            <p:nvPr/>
          </p:nvSpPr>
          <p:spPr>
            <a:xfrm>
              <a:off x="12848590" y="8154035"/>
              <a:ext cx="4709160" cy="4119880"/>
            </a:xfrm>
            <a:prstGeom prst="roundRect">
              <a:avLst>
                <a:gd name="adj" fmla="val 602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70" name="圆角矩形 169"/>
            <p:cNvSpPr/>
            <p:nvPr/>
          </p:nvSpPr>
          <p:spPr>
            <a:xfrm>
              <a:off x="13151485" y="8468360"/>
              <a:ext cx="4103370" cy="758190"/>
            </a:xfrm>
            <a:prstGeom prst="roundRect">
              <a:avLst>
                <a:gd name="adj" fmla="val 50000"/>
              </a:avLst>
            </a:prstGeom>
            <a:solidFill>
              <a:srgbClr val="3072E1">
                <a:alpha val="5000"/>
              </a:srgbClr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0076F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智能工单系统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76F3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" panose="02000503000000020004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13148310" y="9676130"/>
              <a:ext cx="1678305" cy="2029460"/>
            </a:xfrm>
            <a:prstGeom prst="rect">
              <a:avLst/>
            </a:prstGeom>
            <a:noFill/>
            <a:ln w="25400" cmpd="sng">
              <a:solidFill>
                <a:srgbClr val="0076FC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Helvetica Neue" panose="02000503000000020004"/>
                </a:rPr>
                <a:t>人力资源财务服务行政服务</a:t>
              </a:r>
              <a:endParaRPr lang="zh-CN" altLang="en-US" sz="12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panose="02000503000000020004"/>
              </a:endParaRPr>
            </a:p>
            <a:p>
              <a:pPr algn="ctr"/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Helvetica Neue" panose="02000503000000020004"/>
                </a:rPr>
                <a:t> I T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Helvetica Neue" panose="02000503000000020004"/>
                </a:rPr>
                <a:t>技服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……</a:t>
              </a:r>
              <a:endParaRPr lang="zh-CN" altLang="en-US" sz="12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15052675" y="9676130"/>
              <a:ext cx="2237740" cy="551180"/>
            </a:xfrm>
            <a:prstGeom prst="rect">
              <a:avLst/>
            </a:prstGeom>
            <a:noFill/>
            <a:ln w="25400" cmpd="sng">
              <a:solidFill>
                <a:srgbClr val="0076FC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定制模板</a:t>
              </a:r>
              <a:endParaRPr lang="zh-CN" altLang="en-US" sz="12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73" name="对角圆角矩形 172"/>
            <p:cNvSpPr/>
            <p:nvPr/>
          </p:nvSpPr>
          <p:spPr>
            <a:xfrm>
              <a:off x="18649950" y="6748780"/>
              <a:ext cx="5128260" cy="5696585"/>
            </a:xfrm>
            <a:prstGeom prst="round2DiagRect">
              <a:avLst>
                <a:gd name="adj1" fmla="val 7431"/>
                <a:gd name="adj2" fmla="val 0"/>
              </a:avLst>
            </a:prstGeom>
            <a:solidFill>
              <a:srgbClr val="1717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350" b="1" dirty="0">
                <a:sym typeface="+mn-ea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19088735" y="6993256"/>
              <a:ext cx="2312035" cy="103505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12700" tIns="12700" rIns="12700" bIns="12700" numCol="1" spcCol="38100" rtlCol="0" anchor="ctr" forceAA="0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第三方接入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系统融合</a:t>
              </a:r>
              <a:endPara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75" name="圆角矩形 174"/>
            <p:cNvSpPr/>
            <p:nvPr/>
          </p:nvSpPr>
          <p:spPr>
            <a:xfrm>
              <a:off x="18859500" y="8154035"/>
              <a:ext cx="4709160" cy="4119880"/>
            </a:xfrm>
            <a:prstGeom prst="roundRect">
              <a:avLst>
                <a:gd name="adj" fmla="val 602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76" name="圆角矩形 175"/>
            <p:cNvSpPr/>
            <p:nvPr/>
          </p:nvSpPr>
          <p:spPr>
            <a:xfrm>
              <a:off x="19162395" y="8486140"/>
              <a:ext cx="4103370" cy="740410"/>
            </a:xfrm>
            <a:prstGeom prst="roundRect">
              <a:avLst>
                <a:gd name="adj" fmla="val 50000"/>
              </a:avLst>
            </a:prstGeom>
            <a:solidFill>
              <a:srgbClr val="171750">
                <a:alpha val="5000"/>
              </a:srgbClr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0" tIns="0" rIns="0" bIns="0" numCol="1" spcCol="38100" rtlCol="0" anchor="ctr" forceAA="0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接入模式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Neue" panose="02000503000000020004"/>
              </a:endParaRP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19123660" y="9623425"/>
              <a:ext cx="4243070" cy="551180"/>
            </a:xfrm>
            <a:prstGeom prst="rect">
              <a:avLst/>
            </a:prstGeom>
            <a:noFill/>
            <a:ln w="12700" cmpd="sng">
              <a:solidFill>
                <a:srgbClr val="171750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第三方接入</a:t>
              </a:r>
              <a:endParaRPr lang="zh-CN" altLang="en-US" sz="12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19123025" y="11189970"/>
              <a:ext cx="4243705" cy="551180"/>
            </a:xfrm>
            <a:prstGeom prst="rect">
              <a:avLst/>
            </a:prstGeom>
            <a:noFill/>
            <a:ln w="12700" cmpd="sng">
              <a:solidFill>
                <a:srgbClr val="171750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服务即达</a:t>
              </a:r>
              <a:endParaRPr lang="zh-CN" altLang="en-US" sz="12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19112865" y="10360025"/>
              <a:ext cx="4253865" cy="551180"/>
            </a:xfrm>
            <a:prstGeom prst="rect">
              <a:avLst/>
            </a:prstGeom>
            <a:noFill/>
            <a:ln w="12700" cmpd="sng">
              <a:solidFill>
                <a:srgbClr val="171750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需求定制</a:t>
              </a:r>
              <a:endParaRPr lang="zh-CN" altLang="en-US" sz="12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180" name="图片 1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51405" y="5414645"/>
              <a:ext cx="2715895" cy="2715895"/>
            </a:xfrm>
            <a:prstGeom prst="rect">
              <a:avLst/>
            </a:prstGeom>
          </p:spPr>
        </p:pic>
        <p:sp>
          <p:nvSpPr>
            <p:cNvPr id="181" name="文本框 180"/>
            <p:cNvSpPr txBox="1"/>
            <p:nvPr/>
          </p:nvSpPr>
          <p:spPr>
            <a:xfrm>
              <a:off x="15052675" y="10450830"/>
              <a:ext cx="2185670" cy="551180"/>
            </a:xfrm>
            <a:prstGeom prst="rect">
              <a:avLst/>
            </a:prstGeom>
            <a:noFill/>
            <a:ln w="25400" cmpd="sng">
              <a:solidFill>
                <a:srgbClr val="0076FC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自动催单</a:t>
              </a:r>
              <a:endParaRPr lang="zh-CN" altLang="en-US" sz="12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sp>
          <p:nvSpPr>
            <p:cNvPr id="183" name="文本框 182"/>
            <p:cNvSpPr txBox="1"/>
            <p:nvPr/>
          </p:nvSpPr>
          <p:spPr>
            <a:xfrm>
              <a:off x="15052675" y="11225530"/>
              <a:ext cx="2237740" cy="551180"/>
            </a:xfrm>
            <a:prstGeom prst="rect">
              <a:avLst/>
            </a:prstGeom>
            <a:noFill/>
            <a:ln w="25400" cmpd="sng">
              <a:solidFill>
                <a:srgbClr val="0076FC"/>
              </a:solidFill>
              <a:prstDash val="sysDot"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智能流转</a:t>
              </a:r>
              <a:endParaRPr lang="zh-CN" altLang="en-US" sz="12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184" name="图片 18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00770" y="5589905"/>
              <a:ext cx="2402205" cy="24022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</a:t>
            </a:r>
            <a:r>
              <a:rPr lang="zh-CN" altLang="en-US"/>
              <a:t>坐席管理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5300" y="903605"/>
            <a:ext cx="10859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dirty="0">
                <a:sym typeface="+mn-ea"/>
              </a:rPr>
              <a:t>坐席监控：监控</a:t>
            </a:r>
            <a:r>
              <a:rPr dirty="0">
                <a:sym typeface="+mn-ea"/>
              </a:rPr>
              <a:t>各个接续队列的当前状态以及已签入坐席的状态</a:t>
            </a:r>
            <a:endParaRPr dirty="0">
              <a:sym typeface="+mn-ea"/>
            </a:endParaRPr>
          </a:p>
        </p:txBody>
      </p:sp>
      <p:pic>
        <p:nvPicPr>
          <p:cNvPr id="2" name="图片 2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371600"/>
            <a:ext cx="11202035" cy="18961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4215130"/>
            <a:ext cx="11228070" cy="1826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95300" y="3494405"/>
            <a:ext cx="11356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      </a:t>
            </a:r>
            <a:r>
              <a:rPr lang="zh-CN" dirty="0">
                <a:sym typeface="+mn-ea"/>
              </a:rPr>
              <a:t>坐席监控：</a:t>
            </a:r>
            <a:r>
              <a:rPr dirty="0">
                <a:sym typeface="+mn-ea"/>
              </a:rPr>
              <a:t>可查看查坐席的工号、姓名、签入时间、签出时间、签入总时长、工作中打电话时长、休息中时长、示忙次数等相关数据</a:t>
            </a:r>
            <a:endParaRPr dirty="0">
              <a:sym typeface="+mn-ea"/>
            </a:endParaRPr>
          </a:p>
        </p:txBody>
      </p:sp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ym typeface="+mn-ea"/>
              </a:rPr>
              <a:t>业务功能</a:t>
            </a:r>
            <a:r>
              <a:rPr lang="zh-CN" altLang="en-US">
                <a:sym typeface="+mn-ea"/>
              </a:rPr>
              <a:t>——</a:t>
            </a:r>
            <a:r>
              <a:rPr lang="zh-CN" altLang="en-US"/>
              <a:t>工单管理</a:t>
            </a:r>
            <a:endParaRPr lang="zh-CN" altLang="en-US"/>
          </a:p>
        </p:txBody>
      </p:sp>
      <p:sp>
        <p:nvSpPr>
          <p:cNvPr id="5" name="流程图: 可选过程 4"/>
          <p:cNvSpPr/>
          <p:nvPr/>
        </p:nvSpPr>
        <p:spPr>
          <a:xfrm>
            <a:off x="592198" y="2571300"/>
            <a:ext cx="1205804" cy="337662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客服填单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流程图: 可选过程 5"/>
          <p:cNvSpPr/>
          <p:nvPr/>
        </p:nvSpPr>
        <p:spPr>
          <a:xfrm>
            <a:off x="2647345" y="2571300"/>
            <a:ext cx="770573" cy="342900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分派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5923776" y="1551331"/>
            <a:ext cx="1620000" cy="342900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分公司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流程图: 可选过程 2"/>
          <p:cNvSpPr/>
          <p:nvPr/>
        </p:nvSpPr>
        <p:spPr>
          <a:xfrm>
            <a:off x="5923776" y="2582095"/>
            <a:ext cx="1620000" cy="342900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服保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5923776" y="3578093"/>
            <a:ext cx="1620000" cy="342900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外围其他系统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4274632" y="2571300"/>
            <a:ext cx="792000" cy="342900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0389" y="931163"/>
            <a:ext cx="1620000" cy="432000"/>
          </a:xfrm>
          <a:prstGeom prst="roundRect">
            <a:avLst/>
          </a:prstGeom>
          <a:solidFill>
            <a:srgbClr val="171650"/>
          </a:solidFill>
        </p:spPr>
        <p:txBody>
          <a:bodyPr wrap="square" rtlCol="0" anchor="ctr">
            <a:noAutofit/>
          </a:bodyPr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57145" y="2922588"/>
            <a:ext cx="1883410" cy="11988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此环节可进行预处理归档、组内转派、组间转派、派分公司、服保、其他外围系统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52338" y="3939353"/>
            <a:ext cx="2519363" cy="495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0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此环节可进行退单、提交处理</a:t>
            </a:r>
            <a:endParaRPr lang="zh-CN" altLang="en-US" sz="105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  <a:endParaRPr lang="zh-CN" altLang="en-US" sz="105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2160" y="2869565"/>
            <a:ext cx="1786890" cy="8528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此环节可进行退单、提交处理操作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88355" y="1896110"/>
            <a:ext cx="1877060" cy="8528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此环节可进行组内转派、组间转派、退单、提交处理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流程图: 可选过程 20"/>
          <p:cNvSpPr/>
          <p:nvPr/>
        </p:nvSpPr>
        <p:spPr>
          <a:xfrm>
            <a:off x="7926226" y="1768978"/>
            <a:ext cx="692944" cy="207169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提交处理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流程图: 可选过程 21"/>
          <p:cNvSpPr/>
          <p:nvPr/>
        </p:nvSpPr>
        <p:spPr>
          <a:xfrm>
            <a:off x="7937145" y="3407913"/>
            <a:ext cx="692944" cy="207169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提交处理</a:t>
            </a:r>
            <a:endParaRPr lang="zh-CN" altLang="en-US" sz="9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流程图: 可选过程 22"/>
          <p:cNvSpPr/>
          <p:nvPr/>
        </p:nvSpPr>
        <p:spPr>
          <a:xfrm>
            <a:off x="7938415" y="2811366"/>
            <a:ext cx="692944" cy="207169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提交处理</a:t>
            </a:r>
            <a:endParaRPr lang="zh-CN" altLang="en-US" sz="9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流程图: 可选过程 24"/>
          <p:cNvSpPr/>
          <p:nvPr/>
        </p:nvSpPr>
        <p:spPr>
          <a:xfrm>
            <a:off x="5923776" y="4455663"/>
            <a:ext cx="1620000" cy="342900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归档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肘形连接符 31"/>
          <p:cNvCxnSpPr/>
          <p:nvPr/>
        </p:nvCxnSpPr>
        <p:spPr>
          <a:xfrm>
            <a:off x="7723820" y="1722146"/>
            <a:ext cx="1413986" cy="82800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8" name="直接箭头连接符 27"/>
          <p:cNvCxnSpPr/>
          <p:nvPr/>
        </p:nvCxnSpPr>
        <p:spPr>
          <a:xfrm flipV="1">
            <a:off x="7739113" y="2742750"/>
            <a:ext cx="2340000" cy="9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9" name="肘形连接符 34"/>
          <p:cNvCxnSpPr/>
          <p:nvPr/>
        </p:nvCxnSpPr>
        <p:spPr>
          <a:xfrm flipV="1">
            <a:off x="7723820" y="2807362"/>
            <a:ext cx="1413986" cy="88058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0" name="流程图: 可选过程 29"/>
          <p:cNvSpPr/>
          <p:nvPr/>
        </p:nvSpPr>
        <p:spPr>
          <a:xfrm>
            <a:off x="10525009" y="3582633"/>
            <a:ext cx="692944" cy="207169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归档</a:t>
            </a:r>
            <a:endParaRPr lang="zh-CN" altLang="en-US" sz="9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流程图: 可选过程 30"/>
          <p:cNvSpPr/>
          <p:nvPr/>
        </p:nvSpPr>
        <p:spPr>
          <a:xfrm>
            <a:off x="10160520" y="2571300"/>
            <a:ext cx="770573" cy="342900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复核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流程图: 可选过程 31"/>
          <p:cNvSpPr/>
          <p:nvPr/>
        </p:nvSpPr>
        <p:spPr>
          <a:xfrm>
            <a:off x="9314671" y="1833765"/>
            <a:ext cx="692944" cy="207169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再派单</a:t>
            </a:r>
            <a:endParaRPr lang="zh-CN" altLang="en-US" sz="9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流程图: 可选过程 32"/>
          <p:cNvSpPr/>
          <p:nvPr/>
        </p:nvSpPr>
        <p:spPr>
          <a:xfrm>
            <a:off x="9341526" y="3245353"/>
            <a:ext cx="692944" cy="207169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再派单</a:t>
            </a:r>
            <a:endParaRPr lang="zh-CN" altLang="en-US" sz="9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流程图: 可选过程 33"/>
          <p:cNvSpPr/>
          <p:nvPr/>
        </p:nvSpPr>
        <p:spPr>
          <a:xfrm>
            <a:off x="7937145" y="2370993"/>
            <a:ext cx="692944" cy="207169"/>
          </a:xfrm>
          <a:prstGeom prst="flowChartAlternateProcess">
            <a:avLst/>
          </a:prstGeom>
          <a:solidFill>
            <a:srgbClr val="1664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68580" tIns="34290" rIns="68580" bIns="34290" numCol="1" anchor="ctr" anchorCtr="0" compatLnSpc="1"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再派单</a:t>
            </a:r>
            <a:endParaRPr lang="zh-CN" altLang="en-US" sz="9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46743" y="896307"/>
            <a:ext cx="1620000" cy="432000"/>
          </a:xfrm>
          <a:prstGeom prst="roundRect">
            <a:avLst/>
          </a:prstGeom>
          <a:solidFill>
            <a:srgbClr val="171650"/>
          </a:solidFill>
        </p:spPr>
        <p:txBody>
          <a:bodyPr wrap="square" rtlCol="0" anchor="ctr">
            <a:spAutoFit/>
          </a:bodyPr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派单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118903" y="896307"/>
            <a:ext cx="1620000" cy="432000"/>
          </a:xfrm>
          <a:prstGeom prst="roundRect">
            <a:avLst/>
          </a:prstGeom>
          <a:solidFill>
            <a:srgbClr val="171650"/>
          </a:solidFill>
        </p:spPr>
        <p:txBody>
          <a:bodyPr wrap="square" rtlCol="0" anchor="ctr">
            <a:spAutoFit/>
          </a:bodyPr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920689" y="900440"/>
            <a:ext cx="1620000" cy="432000"/>
          </a:xfrm>
          <a:prstGeom prst="roundRect">
            <a:avLst/>
          </a:prstGeom>
          <a:solidFill>
            <a:srgbClr val="171650"/>
          </a:solidFill>
        </p:spPr>
        <p:txBody>
          <a:bodyPr wrap="square" rtlCol="0" anchor="ctr">
            <a:spAutoFit/>
          </a:bodyPr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肘形连接符 65"/>
          <p:cNvCxnSpPr/>
          <p:nvPr/>
        </p:nvCxnSpPr>
        <p:spPr>
          <a:xfrm rot="10800000">
            <a:off x="7684767" y="1607800"/>
            <a:ext cx="1585913" cy="900000"/>
          </a:xfrm>
          <a:prstGeom prst="bentConnector3">
            <a:avLst>
              <a:gd name="adj1" fmla="val 11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1" name="直接箭头连接符 40"/>
          <p:cNvCxnSpPr/>
          <p:nvPr/>
        </p:nvCxnSpPr>
        <p:spPr>
          <a:xfrm flipH="1" flipV="1">
            <a:off x="7684768" y="2613846"/>
            <a:ext cx="2340000" cy="61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2" name="肘形连接符 67"/>
          <p:cNvCxnSpPr/>
          <p:nvPr/>
        </p:nvCxnSpPr>
        <p:spPr>
          <a:xfrm rot="10800000" flipV="1">
            <a:off x="7722680" y="2851679"/>
            <a:ext cx="1548000" cy="972000"/>
          </a:xfrm>
          <a:prstGeom prst="bentConnector3">
            <a:avLst>
              <a:gd name="adj1" fmla="val 6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3" name="肘形连接符 69"/>
          <p:cNvCxnSpPr/>
          <p:nvPr/>
        </p:nvCxnSpPr>
        <p:spPr>
          <a:xfrm flipH="1">
            <a:off x="7759219" y="2742750"/>
            <a:ext cx="3276000" cy="1872000"/>
          </a:xfrm>
          <a:prstGeom prst="bentConnector3">
            <a:avLst>
              <a:gd name="adj1" fmla="val -864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4" name="文本框 43"/>
          <p:cNvSpPr txBox="1"/>
          <p:nvPr/>
        </p:nvSpPr>
        <p:spPr>
          <a:xfrm>
            <a:off x="2348230" y="2188845"/>
            <a:ext cx="1585595" cy="27686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326" y="1740898"/>
            <a:ext cx="1385921" cy="277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在线预处理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85738" y="4810838"/>
            <a:ext cx="11132014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/>
              <a:t>电子工单流采用公司自主研发的流程引擎，实现流程的定制化开发、环节、参与者等的配置化开发，流程引擎具有以下特点：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1</a:t>
            </a:r>
            <a:r>
              <a:rPr lang="zh-CN" altLang="en-US" sz="1400" dirty="0"/>
              <a:t>、分布式架构、平台化的引擎产品。</a:t>
            </a:r>
            <a:br>
              <a:rPr lang="zh-CN" altLang="en-US" sz="1400" dirty="0"/>
            </a:br>
            <a:r>
              <a:rPr lang="en-US" altLang="zh-CN" sz="1400" dirty="0"/>
              <a:t>2</a:t>
            </a:r>
            <a:r>
              <a:rPr lang="zh-CN" altLang="en-US" sz="1400" dirty="0"/>
              <a:t>、平台化：将所有接口功能服务化，支持</a:t>
            </a:r>
            <a:r>
              <a:rPr lang="en-US" altLang="zh-CN" sz="1400" dirty="0" err="1"/>
              <a:t>dubbo</a:t>
            </a:r>
            <a:r>
              <a:rPr lang="zh-CN" altLang="en-US" sz="1400" dirty="0"/>
              <a:t>、</a:t>
            </a:r>
            <a:r>
              <a:rPr lang="en-US" altLang="zh-CN" sz="1400" dirty="0"/>
              <a:t>REST</a:t>
            </a:r>
            <a:r>
              <a:rPr lang="zh-CN" altLang="en-US" sz="1400" dirty="0"/>
              <a:t>协议。</a:t>
            </a:r>
            <a:br>
              <a:rPr lang="zh-CN" altLang="en-US" sz="1400" dirty="0"/>
            </a:br>
            <a:r>
              <a:rPr lang="en-US" altLang="zh-CN" sz="1400" dirty="0"/>
              <a:t>3</a:t>
            </a:r>
            <a:r>
              <a:rPr lang="zh-CN" altLang="en-US" sz="1400" dirty="0"/>
              <a:t>、支持多租户，缓存机制，产品性能高效与稳定。</a:t>
            </a:r>
            <a:endParaRPr lang="en-US" altLang="zh-CN" sz="1400" dirty="0"/>
          </a:p>
        </p:txBody>
      </p:sp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2" name="右箭头 1"/>
          <p:cNvSpPr/>
          <p:nvPr>
            <p:custDataLst>
              <p:tags r:id="rId1"/>
            </p:custDataLst>
          </p:nvPr>
        </p:nvSpPr>
        <p:spPr>
          <a:xfrm>
            <a:off x="1951355" y="2590165"/>
            <a:ext cx="576000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" name="右箭头 3"/>
          <p:cNvSpPr/>
          <p:nvPr>
            <p:custDataLst>
              <p:tags r:id="rId2"/>
            </p:custDataLst>
          </p:nvPr>
        </p:nvSpPr>
        <p:spPr>
          <a:xfrm>
            <a:off x="5212660" y="2581910"/>
            <a:ext cx="576000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9" name="右箭头 48"/>
          <p:cNvSpPr/>
          <p:nvPr>
            <p:custDataLst>
              <p:tags r:id="rId3"/>
            </p:custDataLst>
          </p:nvPr>
        </p:nvSpPr>
        <p:spPr>
          <a:xfrm rot="5400000">
            <a:off x="891485" y="2106295"/>
            <a:ext cx="576000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53" name="直角上箭头 52"/>
          <p:cNvSpPr/>
          <p:nvPr>
            <p:custDataLst>
              <p:tags r:id="rId4"/>
            </p:custDataLst>
          </p:nvPr>
        </p:nvSpPr>
        <p:spPr>
          <a:xfrm rot="16200000" flipV="1">
            <a:off x="4948920" y="1732753"/>
            <a:ext cx="1152000" cy="756000"/>
          </a:xfrm>
          <a:prstGeom prst="bentUp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62" name="右箭头 61"/>
          <p:cNvSpPr/>
          <p:nvPr>
            <p:custDataLst>
              <p:tags r:id="rId5"/>
            </p:custDataLst>
          </p:nvPr>
        </p:nvSpPr>
        <p:spPr>
          <a:xfrm>
            <a:off x="3576320" y="2569210"/>
            <a:ext cx="576000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63" name="直角上箭头 62"/>
          <p:cNvSpPr/>
          <p:nvPr>
            <p:custDataLst>
              <p:tags r:id="rId6"/>
            </p:custDataLst>
          </p:nvPr>
        </p:nvSpPr>
        <p:spPr>
          <a:xfrm rot="16200000" flipH="1" flipV="1">
            <a:off x="4999134" y="3900313"/>
            <a:ext cx="1061085" cy="756000"/>
          </a:xfrm>
          <a:prstGeom prst="bentUp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64" name="直角上箭头 63"/>
          <p:cNvSpPr/>
          <p:nvPr>
            <p:custDataLst>
              <p:tags r:id="rId7"/>
            </p:custDataLst>
          </p:nvPr>
        </p:nvSpPr>
        <p:spPr>
          <a:xfrm rot="16200000" flipH="1" flipV="1">
            <a:off x="5007389" y="3030998"/>
            <a:ext cx="1061085" cy="756000"/>
          </a:xfrm>
          <a:prstGeom prst="bentUp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</a:t>
            </a:r>
            <a:r>
              <a:rPr lang="zh-CN" altLang="en-US"/>
              <a:t>工单管理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6945" y="735059"/>
            <a:ext cx="1095673" cy="2523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工单派发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945" y="3421987"/>
            <a:ext cx="1095673" cy="2523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待处理工单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70955" y="735330"/>
            <a:ext cx="1440180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l"/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工单处理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8321" y="5133489"/>
            <a:ext cx="1099079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工单派发：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根据工号所属机构，展示属于该工号处理范围的工单；具备认领、转派等操作；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sz="1200" b="1" dirty="0"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待处理工单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：展示当前处理人需要处理的工单，具备组间转派、组间转派、释放、退单等操作；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工单处理：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查看工单基本信息、流转信息、处理轨迹、退单轨迹、中途意见等，具备派地市、派其他外围系统等流转操作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246" descr="D:\Work\项目管理\temp\3.0呼叫中心系统(1)(1)\word\media\image15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3825" y="995045"/>
            <a:ext cx="5402580" cy="2426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1386" descr="D:\Work\项目管理\temp\3.0呼叫中心系统(1)(1)\word\media\image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" y="1002030"/>
            <a:ext cx="5071110" cy="236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38" y="3731895"/>
            <a:ext cx="6086475" cy="1162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业务功能——知识库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27810" y="1313876"/>
            <a:ext cx="11636860" cy="4262694"/>
            <a:chOff x="515" y="1749"/>
            <a:chExt cx="18326" cy="6713"/>
          </a:xfrm>
        </p:grpSpPr>
        <p:cxnSp>
          <p:nvCxnSpPr>
            <p:cNvPr id="5" name="直接箭头连接符 9"/>
            <p:cNvCxnSpPr/>
            <p:nvPr/>
          </p:nvCxnSpPr>
          <p:spPr bwMode="auto">
            <a:xfrm>
              <a:off x="2137" y="7857"/>
              <a:ext cx="3672" cy="0"/>
            </a:xfrm>
            <a:prstGeom prst="straightConnector1">
              <a:avLst/>
            </a:prstGeom>
            <a:ln>
              <a:solidFill>
                <a:srgbClr val="B0951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9"/>
            <p:cNvCxnSpPr/>
            <p:nvPr/>
          </p:nvCxnSpPr>
          <p:spPr bwMode="auto">
            <a:xfrm>
              <a:off x="2137" y="7262"/>
              <a:ext cx="3672" cy="12"/>
            </a:xfrm>
            <a:prstGeom prst="straightConnector1">
              <a:avLst/>
            </a:prstGeom>
            <a:ln>
              <a:solidFill>
                <a:srgbClr val="B0951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811" y="7274"/>
              <a:ext cx="0" cy="577"/>
            </a:xfrm>
            <a:prstGeom prst="line">
              <a:avLst/>
            </a:prstGeom>
            <a:ln>
              <a:solidFill>
                <a:srgbClr val="B09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箭头连接符 9"/>
            <p:cNvCxnSpPr/>
            <p:nvPr/>
          </p:nvCxnSpPr>
          <p:spPr bwMode="auto">
            <a:xfrm>
              <a:off x="3727" y="6577"/>
              <a:ext cx="2082" cy="0"/>
            </a:xfrm>
            <a:prstGeom prst="straightConnector1">
              <a:avLst/>
            </a:prstGeom>
            <a:ln>
              <a:solidFill>
                <a:srgbClr val="B09517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9"/>
            <p:cNvCxnSpPr/>
            <p:nvPr/>
          </p:nvCxnSpPr>
          <p:spPr bwMode="auto">
            <a:xfrm>
              <a:off x="2137" y="5982"/>
              <a:ext cx="3672" cy="12"/>
            </a:xfrm>
            <a:prstGeom prst="straightConnector1">
              <a:avLst/>
            </a:prstGeom>
            <a:ln>
              <a:solidFill>
                <a:srgbClr val="B0951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319" y="1966"/>
              <a:ext cx="1782" cy="412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知识子库管理</a:t>
              </a:r>
              <a:endParaRPr lang="zh-CN" altLang="en-US" sz="10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319" y="2520"/>
              <a:ext cx="1782" cy="412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知识分类管理</a:t>
              </a:r>
              <a:endParaRPr lang="zh-CN" altLang="en-US" sz="10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319" y="3073"/>
              <a:ext cx="1782" cy="412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知识模板管理</a:t>
              </a:r>
              <a:endParaRPr lang="zh-CN" altLang="en-US" sz="10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2782" y="4490"/>
              <a:ext cx="235" cy="274"/>
            </a:xfrm>
            <a:custGeom>
              <a:avLst/>
              <a:gdLst>
                <a:gd name="connsiteX0" fmla="*/ 0 w 148964"/>
                <a:gd name="connsiteY0" fmla="*/ 34852 h 174259"/>
                <a:gd name="connsiteX1" fmla="*/ 74482 w 148964"/>
                <a:gd name="connsiteY1" fmla="*/ 34852 h 174259"/>
                <a:gd name="connsiteX2" fmla="*/ 74482 w 148964"/>
                <a:gd name="connsiteY2" fmla="*/ 0 h 174259"/>
                <a:gd name="connsiteX3" fmla="*/ 148964 w 148964"/>
                <a:gd name="connsiteY3" fmla="*/ 87130 h 174259"/>
                <a:gd name="connsiteX4" fmla="*/ 74482 w 148964"/>
                <a:gd name="connsiteY4" fmla="*/ 174259 h 174259"/>
                <a:gd name="connsiteX5" fmla="*/ 74482 w 148964"/>
                <a:gd name="connsiteY5" fmla="*/ 139407 h 174259"/>
                <a:gd name="connsiteX6" fmla="*/ 0 w 148964"/>
                <a:gd name="connsiteY6" fmla="*/ 139407 h 174259"/>
                <a:gd name="connsiteX7" fmla="*/ 0 w 148964"/>
                <a:gd name="connsiteY7" fmla="*/ 34852 h 17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64" h="174259">
                  <a:moveTo>
                    <a:pt x="0" y="34852"/>
                  </a:moveTo>
                  <a:lnTo>
                    <a:pt x="74482" y="34852"/>
                  </a:lnTo>
                  <a:lnTo>
                    <a:pt x="74482" y="0"/>
                  </a:lnTo>
                  <a:lnTo>
                    <a:pt x="148964" y="87130"/>
                  </a:lnTo>
                  <a:lnTo>
                    <a:pt x="74482" y="174259"/>
                  </a:lnTo>
                  <a:lnTo>
                    <a:pt x="74482" y="139407"/>
                  </a:lnTo>
                  <a:lnTo>
                    <a:pt x="0" y="139407"/>
                  </a:lnTo>
                  <a:lnTo>
                    <a:pt x="0" y="34852"/>
                  </a:lnTo>
                  <a:close/>
                </a:path>
              </a:pathLst>
            </a:custGeom>
            <a:solidFill>
              <a:srgbClr val="1664F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34852" rIns="44689" bIns="34852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700" kern="12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234" y="4068"/>
              <a:ext cx="1107" cy="1116"/>
            </a:xfrm>
            <a:prstGeom prst="rect">
              <a:avLst/>
            </a:prstGeom>
            <a:solidFill>
              <a:srgbClr val="5AC6D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知识采编</a:t>
              </a:r>
              <a:endPara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4610" y="4490"/>
              <a:ext cx="235" cy="274"/>
            </a:xfrm>
            <a:custGeom>
              <a:avLst/>
              <a:gdLst>
                <a:gd name="connsiteX0" fmla="*/ 0 w 148964"/>
                <a:gd name="connsiteY0" fmla="*/ 34852 h 174259"/>
                <a:gd name="connsiteX1" fmla="*/ 74482 w 148964"/>
                <a:gd name="connsiteY1" fmla="*/ 34852 h 174259"/>
                <a:gd name="connsiteX2" fmla="*/ 74482 w 148964"/>
                <a:gd name="connsiteY2" fmla="*/ 0 h 174259"/>
                <a:gd name="connsiteX3" fmla="*/ 148964 w 148964"/>
                <a:gd name="connsiteY3" fmla="*/ 87130 h 174259"/>
                <a:gd name="connsiteX4" fmla="*/ 74482 w 148964"/>
                <a:gd name="connsiteY4" fmla="*/ 174259 h 174259"/>
                <a:gd name="connsiteX5" fmla="*/ 74482 w 148964"/>
                <a:gd name="connsiteY5" fmla="*/ 139407 h 174259"/>
                <a:gd name="connsiteX6" fmla="*/ 0 w 148964"/>
                <a:gd name="connsiteY6" fmla="*/ 139407 h 174259"/>
                <a:gd name="connsiteX7" fmla="*/ 0 w 148964"/>
                <a:gd name="connsiteY7" fmla="*/ 34852 h 17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64" h="174259">
                  <a:moveTo>
                    <a:pt x="0" y="34852"/>
                  </a:moveTo>
                  <a:lnTo>
                    <a:pt x="74482" y="34852"/>
                  </a:lnTo>
                  <a:lnTo>
                    <a:pt x="74482" y="0"/>
                  </a:lnTo>
                  <a:lnTo>
                    <a:pt x="148964" y="87130"/>
                  </a:lnTo>
                  <a:lnTo>
                    <a:pt x="74482" y="174259"/>
                  </a:lnTo>
                  <a:lnTo>
                    <a:pt x="74482" y="139407"/>
                  </a:lnTo>
                  <a:lnTo>
                    <a:pt x="0" y="139407"/>
                  </a:lnTo>
                  <a:lnTo>
                    <a:pt x="0" y="34852"/>
                  </a:lnTo>
                  <a:close/>
                </a:path>
              </a:pathLst>
            </a:custGeom>
            <a:solidFill>
              <a:srgbClr val="1664F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34852" rIns="44689" bIns="34852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700" kern="12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5064" y="4068"/>
              <a:ext cx="1107" cy="1116"/>
            </a:xfrm>
            <a:prstGeom prst="rect">
              <a:avLst/>
            </a:prstGeom>
            <a:solidFill>
              <a:srgbClr val="078BCD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知识审核</a:t>
              </a:r>
              <a:endPara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8266" y="4490"/>
              <a:ext cx="235" cy="274"/>
            </a:xfrm>
            <a:custGeom>
              <a:avLst/>
              <a:gdLst>
                <a:gd name="connsiteX0" fmla="*/ 0 w 148964"/>
                <a:gd name="connsiteY0" fmla="*/ 34852 h 174259"/>
                <a:gd name="connsiteX1" fmla="*/ 74482 w 148964"/>
                <a:gd name="connsiteY1" fmla="*/ 34852 h 174259"/>
                <a:gd name="connsiteX2" fmla="*/ 74482 w 148964"/>
                <a:gd name="connsiteY2" fmla="*/ 0 h 174259"/>
                <a:gd name="connsiteX3" fmla="*/ 148964 w 148964"/>
                <a:gd name="connsiteY3" fmla="*/ 87130 h 174259"/>
                <a:gd name="connsiteX4" fmla="*/ 74482 w 148964"/>
                <a:gd name="connsiteY4" fmla="*/ 174259 h 174259"/>
                <a:gd name="connsiteX5" fmla="*/ 74482 w 148964"/>
                <a:gd name="connsiteY5" fmla="*/ 139407 h 174259"/>
                <a:gd name="connsiteX6" fmla="*/ 0 w 148964"/>
                <a:gd name="connsiteY6" fmla="*/ 139407 h 174259"/>
                <a:gd name="connsiteX7" fmla="*/ 0 w 148964"/>
                <a:gd name="connsiteY7" fmla="*/ 34852 h 17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64" h="174259">
                  <a:moveTo>
                    <a:pt x="0" y="34852"/>
                  </a:moveTo>
                  <a:lnTo>
                    <a:pt x="74482" y="34852"/>
                  </a:lnTo>
                  <a:lnTo>
                    <a:pt x="74482" y="0"/>
                  </a:lnTo>
                  <a:lnTo>
                    <a:pt x="148964" y="87130"/>
                  </a:lnTo>
                  <a:lnTo>
                    <a:pt x="74482" y="174259"/>
                  </a:lnTo>
                  <a:lnTo>
                    <a:pt x="74482" y="139407"/>
                  </a:lnTo>
                  <a:lnTo>
                    <a:pt x="0" y="139407"/>
                  </a:lnTo>
                  <a:lnTo>
                    <a:pt x="0" y="34852"/>
                  </a:lnTo>
                  <a:close/>
                </a:path>
              </a:pathLst>
            </a:custGeom>
            <a:solidFill>
              <a:srgbClr val="1664F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34852" rIns="44689" bIns="34852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700" kern="12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894" y="4068"/>
              <a:ext cx="1107" cy="1116"/>
            </a:xfrm>
            <a:prstGeom prst="rect">
              <a:avLst/>
            </a:prstGeom>
            <a:solidFill>
              <a:srgbClr val="5AC6D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知识发布</a:t>
              </a:r>
              <a:endPara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0094" y="4490"/>
              <a:ext cx="235" cy="274"/>
            </a:xfrm>
            <a:custGeom>
              <a:avLst/>
              <a:gdLst>
                <a:gd name="connsiteX0" fmla="*/ 0 w 148964"/>
                <a:gd name="connsiteY0" fmla="*/ 34852 h 174259"/>
                <a:gd name="connsiteX1" fmla="*/ 74482 w 148964"/>
                <a:gd name="connsiteY1" fmla="*/ 34852 h 174259"/>
                <a:gd name="connsiteX2" fmla="*/ 74482 w 148964"/>
                <a:gd name="connsiteY2" fmla="*/ 0 h 174259"/>
                <a:gd name="connsiteX3" fmla="*/ 148964 w 148964"/>
                <a:gd name="connsiteY3" fmla="*/ 87130 h 174259"/>
                <a:gd name="connsiteX4" fmla="*/ 74482 w 148964"/>
                <a:gd name="connsiteY4" fmla="*/ 174259 h 174259"/>
                <a:gd name="connsiteX5" fmla="*/ 74482 w 148964"/>
                <a:gd name="connsiteY5" fmla="*/ 139407 h 174259"/>
                <a:gd name="connsiteX6" fmla="*/ 0 w 148964"/>
                <a:gd name="connsiteY6" fmla="*/ 139407 h 174259"/>
                <a:gd name="connsiteX7" fmla="*/ 0 w 148964"/>
                <a:gd name="connsiteY7" fmla="*/ 34852 h 17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64" h="174259">
                  <a:moveTo>
                    <a:pt x="0" y="34852"/>
                  </a:moveTo>
                  <a:lnTo>
                    <a:pt x="74482" y="34852"/>
                  </a:lnTo>
                  <a:lnTo>
                    <a:pt x="74482" y="0"/>
                  </a:lnTo>
                  <a:lnTo>
                    <a:pt x="148964" y="87130"/>
                  </a:lnTo>
                  <a:lnTo>
                    <a:pt x="74482" y="174259"/>
                  </a:lnTo>
                  <a:lnTo>
                    <a:pt x="74482" y="139407"/>
                  </a:lnTo>
                  <a:lnTo>
                    <a:pt x="0" y="139407"/>
                  </a:lnTo>
                  <a:lnTo>
                    <a:pt x="0" y="34852"/>
                  </a:lnTo>
                  <a:close/>
                </a:path>
              </a:pathLst>
            </a:custGeom>
            <a:solidFill>
              <a:srgbClr val="1664F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34852" rIns="44689" bIns="34852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700" kern="1200"/>
            </a:p>
          </p:txBody>
        </p:sp>
        <p:sp>
          <p:nvSpPr>
            <p:cNvPr id="20" name="矩形 19"/>
            <p:cNvSpPr/>
            <p:nvPr/>
          </p:nvSpPr>
          <p:spPr>
            <a:xfrm>
              <a:off x="8724" y="4068"/>
              <a:ext cx="1107" cy="1116"/>
            </a:xfrm>
            <a:prstGeom prst="rect">
              <a:avLst/>
            </a:prstGeom>
            <a:solidFill>
              <a:srgbClr val="1E30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知识应用</a:t>
              </a:r>
              <a:endPara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1922" y="4490"/>
              <a:ext cx="235" cy="274"/>
            </a:xfrm>
            <a:custGeom>
              <a:avLst/>
              <a:gdLst>
                <a:gd name="connsiteX0" fmla="*/ 0 w 148964"/>
                <a:gd name="connsiteY0" fmla="*/ 34852 h 174259"/>
                <a:gd name="connsiteX1" fmla="*/ 74482 w 148964"/>
                <a:gd name="connsiteY1" fmla="*/ 34852 h 174259"/>
                <a:gd name="connsiteX2" fmla="*/ 74482 w 148964"/>
                <a:gd name="connsiteY2" fmla="*/ 0 h 174259"/>
                <a:gd name="connsiteX3" fmla="*/ 148964 w 148964"/>
                <a:gd name="connsiteY3" fmla="*/ 87130 h 174259"/>
                <a:gd name="connsiteX4" fmla="*/ 74482 w 148964"/>
                <a:gd name="connsiteY4" fmla="*/ 174259 h 174259"/>
                <a:gd name="connsiteX5" fmla="*/ 74482 w 148964"/>
                <a:gd name="connsiteY5" fmla="*/ 139407 h 174259"/>
                <a:gd name="connsiteX6" fmla="*/ 0 w 148964"/>
                <a:gd name="connsiteY6" fmla="*/ 139407 h 174259"/>
                <a:gd name="connsiteX7" fmla="*/ 0 w 148964"/>
                <a:gd name="connsiteY7" fmla="*/ 34852 h 17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64" h="174259">
                  <a:moveTo>
                    <a:pt x="0" y="34852"/>
                  </a:moveTo>
                  <a:lnTo>
                    <a:pt x="74482" y="34852"/>
                  </a:lnTo>
                  <a:lnTo>
                    <a:pt x="74482" y="0"/>
                  </a:lnTo>
                  <a:lnTo>
                    <a:pt x="148964" y="87130"/>
                  </a:lnTo>
                  <a:lnTo>
                    <a:pt x="74482" y="174259"/>
                  </a:lnTo>
                  <a:lnTo>
                    <a:pt x="74482" y="139407"/>
                  </a:lnTo>
                  <a:lnTo>
                    <a:pt x="0" y="139407"/>
                  </a:lnTo>
                  <a:lnTo>
                    <a:pt x="0" y="34852"/>
                  </a:lnTo>
                  <a:close/>
                </a:path>
              </a:pathLst>
            </a:custGeom>
            <a:solidFill>
              <a:srgbClr val="1664F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34852" rIns="44689" bIns="34852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700" kern="12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12385" y="4068"/>
              <a:ext cx="1107" cy="1116"/>
            </a:xfrm>
            <a:prstGeom prst="rect">
              <a:avLst/>
            </a:prstGeom>
            <a:solidFill>
              <a:srgbClr val="5AC6D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知识下线</a:t>
              </a:r>
              <a:endPara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79"/>
            <p:cNvSpPr/>
            <p:nvPr/>
          </p:nvSpPr>
          <p:spPr>
            <a:xfrm>
              <a:off x="9531" y="1750"/>
              <a:ext cx="1874" cy="154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Rectangle 79"/>
            <p:cNvSpPr/>
            <p:nvPr/>
          </p:nvSpPr>
          <p:spPr>
            <a:xfrm>
              <a:off x="6171" y="1749"/>
              <a:ext cx="1701" cy="1542"/>
            </a:xfrm>
            <a:prstGeom prst="rect">
              <a:avLst/>
            </a:prstGeom>
            <a:solidFill>
              <a:srgbClr val="078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Rectangle 79"/>
            <p:cNvSpPr/>
            <p:nvPr/>
          </p:nvSpPr>
          <p:spPr>
            <a:xfrm>
              <a:off x="11933" y="6185"/>
              <a:ext cx="1701" cy="1542"/>
            </a:xfrm>
            <a:prstGeom prst="rect">
              <a:avLst/>
            </a:prstGeom>
            <a:solidFill>
              <a:srgbClr val="1E3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 2"/>
            <p:cNvSpPr/>
            <p:nvPr/>
          </p:nvSpPr>
          <p:spPr bwMode="auto">
            <a:xfrm>
              <a:off x="6651" y="1868"/>
              <a:ext cx="658" cy="753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 10"/>
            <p:cNvSpPr/>
            <p:nvPr/>
          </p:nvSpPr>
          <p:spPr bwMode="auto">
            <a:xfrm>
              <a:off x="12216" y="6330"/>
              <a:ext cx="1134" cy="794"/>
            </a:xfrm>
            <a:custGeom>
              <a:avLst/>
              <a:gdLst>
                <a:gd name="T0" fmla="*/ 885340 w 6524"/>
                <a:gd name="T1" fmla="*/ 839496 h 4376"/>
                <a:gd name="T2" fmla="*/ 828693 w 6524"/>
                <a:gd name="T3" fmla="*/ 733209 h 4376"/>
                <a:gd name="T4" fmla="*/ 858184 w 6524"/>
                <a:gd name="T5" fmla="*/ 652033 h 4376"/>
                <a:gd name="T6" fmla="*/ 887676 w 6524"/>
                <a:gd name="T7" fmla="*/ 591881 h 4376"/>
                <a:gd name="T8" fmla="*/ 927096 w 6524"/>
                <a:gd name="T9" fmla="*/ 529102 h 4376"/>
                <a:gd name="T10" fmla="*/ 924176 w 6524"/>
                <a:gd name="T11" fmla="*/ 420186 h 4376"/>
                <a:gd name="T12" fmla="*/ 909576 w 6524"/>
                <a:gd name="T13" fmla="*/ 333754 h 4376"/>
                <a:gd name="T14" fmla="*/ 906948 w 6524"/>
                <a:gd name="T15" fmla="*/ 127603 h 4376"/>
                <a:gd name="T16" fmla="*/ 800661 w 6524"/>
                <a:gd name="T17" fmla="*/ 33872 h 4376"/>
                <a:gd name="T18" fmla="*/ 661085 w 6524"/>
                <a:gd name="T19" fmla="*/ 584 h 4376"/>
                <a:gd name="T20" fmla="*/ 510122 w 6524"/>
                <a:gd name="T21" fmla="*/ 41756 h 4376"/>
                <a:gd name="T22" fmla="*/ 417850 w 6524"/>
                <a:gd name="T23" fmla="*/ 149503 h 4376"/>
                <a:gd name="T24" fmla="*/ 409674 w 6524"/>
                <a:gd name="T25" fmla="*/ 359742 h 4376"/>
                <a:gd name="T26" fmla="*/ 397118 w 6524"/>
                <a:gd name="T27" fmla="*/ 436830 h 4376"/>
                <a:gd name="T28" fmla="*/ 420186 w 6524"/>
                <a:gd name="T29" fmla="*/ 571441 h 4376"/>
                <a:gd name="T30" fmla="*/ 465446 w 6524"/>
                <a:gd name="T31" fmla="*/ 597137 h 4376"/>
                <a:gd name="T32" fmla="*/ 510998 w 6524"/>
                <a:gd name="T33" fmla="*/ 762408 h 4376"/>
                <a:gd name="T34" fmla="*/ 427486 w 6524"/>
                <a:gd name="T35" fmla="*/ 869280 h 4376"/>
                <a:gd name="T36" fmla="*/ 56648 w 6524"/>
                <a:gd name="T37" fmla="*/ 1014695 h 4376"/>
                <a:gd name="T38" fmla="*/ 3212 w 6524"/>
                <a:gd name="T39" fmla="*/ 1073679 h 4376"/>
                <a:gd name="T40" fmla="*/ 1334726 w 6524"/>
                <a:gd name="T41" fmla="*/ 1073679 h 4376"/>
                <a:gd name="T42" fmla="*/ 1270779 w 6524"/>
                <a:gd name="T43" fmla="*/ 1009439 h 4376"/>
                <a:gd name="T44" fmla="*/ 1406850 w 6524"/>
                <a:gd name="T45" fmla="*/ 904612 h 4376"/>
                <a:gd name="T46" fmla="*/ 1298227 w 6524"/>
                <a:gd name="T47" fmla="*/ 822560 h 4376"/>
                <a:gd name="T48" fmla="*/ 1324506 w 6524"/>
                <a:gd name="T49" fmla="*/ 770292 h 4376"/>
                <a:gd name="T50" fmla="*/ 1336186 w 6524"/>
                <a:gd name="T51" fmla="*/ 705761 h 4376"/>
                <a:gd name="T52" fmla="*/ 1371518 w 6524"/>
                <a:gd name="T53" fmla="*/ 671305 h 4376"/>
                <a:gd name="T54" fmla="*/ 1378526 w 6524"/>
                <a:gd name="T55" fmla="*/ 581661 h 4376"/>
                <a:gd name="T56" fmla="*/ 1365094 w 6524"/>
                <a:gd name="T57" fmla="*/ 511582 h 4376"/>
                <a:gd name="T58" fmla="*/ 1359838 w 6524"/>
                <a:gd name="T59" fmla="*/ 353902 h 4376"/>
                <a:gd name="T60" fmla="*/ 1265815 w 6524"/>
                <a:gd name="T61" fmla="*/ 286743 h 4376"/>
                <a:gd name="T62" fmla="*/ 1161571 w 6524"/>
                <a:gd name="T63" fmla="*/ 277399 h 4376"/>
                <a:gd name="T64" fmla="*/ 1043896 w 6524"/>
                <a:gd name="T65" fmla="*/ 329374 h 4376"/>
                <a:gd name="T66" fmla="*/ 1002724 w 6524"/>
                <a:gd name="T67" fmla="*/ 442086 h 4376"/>
                <a:gd name="T68" fmla="*/ 1010316 w 6524"/>
                <a:gd name="T69" fmla="*/ 560345 h 4376"/>
                <a:gd name="T70" fmla="*/ 1008564 w 6524"/>
                <a:gd name="T71" fmla="*/ 660793 h 4376"/>
                <a:gd name="T72" fmla="*/ 1045648 w 6524"/>
                <a:gd name="T73" fmla="*/ 699337 h 4376"/>
                <a:gd name="T74" fmla="*/ 1076599 w 6524"/>
                <a:gd name="T75" fmla="*/ 806792 h 4376"/>
                <a:gd name="T76" fmla="*/ 1107551 w 6524"/>
                <a:gd name="T77" fmla="*/ 909284 h 4376"/>
                <a:gd name="T78" fmla="*/ 1318082 w 6524"/>
                <a:gd name="T79" fmla="*/ 999803 h 4376"/>
                <a:gd name="T80" fmla="*/ 1366846 w 6524"/>
                <a:gd name="T81" fmla="*/ 1068131 h 4376"/>
                <a:gd name="T82" fmla="*/ 1666145 w 6524"/>
                <a:gd name="T83" fmla="*/ 1034843 h 4376"/>
                <a:gd name="T84" fmla="*/ 1606285 w 6524"/>
                <a:gd name="T85" fmla="*/ 986663 h 4376"/>
                <a:gd name="T86" fmla="*/ 1881932 w 6524"/>
                <a:gd name="T87" fmla="*/ 971187 h 4376"/>
                <a:gd name="T88" fmla="*/ 1692425 w 6524"/>
                <a:gd name="T89" fmla="*/ 895852 h 4376"/>
                <a:gd name="T90" fmla="*/ 1646873 w 6524"/>
                <a:gd name="T91" fmla="*/ 837160 h 4376"/>
                <a:gd name="T92" fmla="*/ 1666145 w 6524"/>
                <a:gd name="T93" fmla="*/ 787812 h 4376"/>
                <a:gd name="T94" fmla="*/ 1689213 w 6524"/>
                <a:gd name="T95" fmla="*/ 752772 h 4376"/>
                <a:gd name="T96" fmla="*/ 1703813 w 6524"/>
                <a:gd name="T97" fmla="*/ 691161 h 4376"/>
                <a:gd name="T98" fmla="*/ 1691549 w 6524"/>
                <a:gd name="T99" fmla="*/ 638893 h 4376"/>
                <a:gd name="T100" fmla="*/ 1686877 w 6524"/>
                <a:gd name="T101" fmla="*/ 515962 h 4376"/>
                <a:gd name="T102" fmla="*/ 1612709 w 6524"/>
                <a:gd name="T103" fmla="*/ 468950 h 4376"/>
                <a:gd name="T104" fmla="*/ 1509926 w 6524"/>
                <a:gd name="T105" fmla="*/ 478002 h 4376"/>
                <a:gd name="T106" fmla="*/ 1453862 w 6524"/>
                <a:gd name="T107" fmla="*/ 522678 h 4376"/>
                <a:gd name="T108" fmla="*/ 1439554 w 6524"/>
                <a:gd name="T109" fmla="*/ 618161 h 4376"/>
                <a:gd name="T110" fmla="*/ 1437218 w 6524"/>
                <a:gd name="T111" fmla="*/ 679481 h 4376"/>
                <a:gd name="T112" fmla="*/ 1455322 w 6524"/>
                <a:gd name="T113" fmla="*/ 756276 h 4376"/>
                <a:gd name="T114" fmla="*/ 1485398 w 6524"/>
                <a:gd name="T115" fmla="*/ 828692 h 4376"/>
                <a:gd name="T116" fmla="*/ 1457074 w 6524"/>
                <a:gd name="T117" fmla="*/ 891180 h 4376"/>
                <a:gd name="T118" fmla="*/ 1654757 w 6524"/>
                <a:gd name="T119" fmla="*/ 974691 h 4376"/>
                <a:gd name="T120" fmla="*/ 1699725 w 6524"/>
                <a:gd name="T121" fmla="*/ 1038931 h 437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524" h="4376">
                  <a:moveTo>
                    <a:pt x="4032" y="3336"/>
                  </a:moveTo>
                  <a:lnTo>
                    <a:pt x="4032" y="3336"/>
                  </a:lnTo>
                  <a:lnTo>
                    <a:pt x="3856" y="3260"/>
                  </a:lnTo>
                  <a:lnTo>
                    <a:pt x="3674" y="3182"/>
                  </a:lnTo>
                  <a:lnTo>
                    <a:pt x="3492" y="3105"/>
                  </a:lnTo>
                  <a:lnTo>
                    <a:pt x="3315" y="3031"/>
                  </a:lnTo>
                  <a:lnTo>
                    <a:pt x="3118" y="2977"/>
                  </a:lnTo>
                  <a:lnTo>
                    <a:pt x="3103" y="2966"/>
                  </a:lnTo>
                  <a:lnTo>
                    <a:pt x="3089" y="2952"/>
                  </a:lnTo>
                  <a:lnTo>
                    <a:pt x="3075" y="2934"/>
                  </a:lnTo>
                  <a:lnTo>
                    <a:pt x="3060" y="2916"/>
                  </a:lnTo>
                  <a:lnTo>
                    <a:pt x="3046" y="2896"/>
                  </a:lnTo>
                  <a:lnTo>
                    <a:pt x="3032" y="2875"/>
                  </a:lnTo>
                  <a:lnTo>
                    <a:pt x="3019" y="2852"/>
                  </a:lnTo>
                  <a:lnTo>
                    <a:pt x="3006" y="2829"/>
                  </a:lnTo>
                  <a:lnTo>
                    <a:pt x="2981" y="2781"/>
                  </a:lnTo>
                  <a:lnTo>
                    <a:pt x="2958" y="2735"/>
                  </a:lnTo>
                  <a:lnTo>
                    <a:pt x="2921" y="2655"/>
                  </a:lnTo>
                  <a:lnTo>
                    <a:pt x="2795" y="2636"/>
                  </a:lnTo>
                  <a:lnTo>
                    <a:pt x="2797" y="2612"/>
                  </a:lnTo>
                  <a:lnTo>
                    <a:pt x="2801" y="2591"/>
                  </a:lnTo>
                  <a:lnTo>
                    <a:pt x="2806" y="2571"/>
                  </a:lnTo>
                  <a:lnTo>
                    <a:pt x="2813" y="2554"/>
                  </a:lnTo>
                  <a:lnTo>
                    <a:pt x="2820" y="2538"/>
                  </a:lnTo>
                  <a:lnTo>
                    <a:pt x="2829" y="2525"/>
                  </a:lnTo>
                  <a:lnTo>
                    <a:pt x="2838" y="2511"/>
                  </a:lnTo>
                  <a:lnTo>
                    <a:pt x="2847" y="2498"/>
                  </a:lnTo>
                  <a:lnTo>
                    <a:pt x="2868" y="2475"/>
                  </a:lnTo>
                  <a:lnTo>
                    <a:pt x="2878" y="2463"/>
                  </a:lnTo>
                  <a:lnTo>
                    <a:pt x="2888" y="2450"/>
                  </a:lnTo>
                  <a:lnTo>
                    <a:pt x="2897" y="2436"/>
                  </a:lnTo>
                  <a:lnTo>
                    <a:pt x="2906" y="2421"/>
                  </a:lnTo>
                  <a:lnTo>
                    <a:pt x="2913" y="2404"/>
                  </a:lnTo>
                  <a:lnTo>
                    <a:pt x="2921" y="2386"/>
                  </a:lnTo>
                  <a:lnTo>
                    <a:pt x="2926" y="2367"/>
                  </a:lnTo>
                  <a:lnTo>
                    <a:pt x="2930" y="2349"/>
                  </a:lnTo>
                  <a:lnTo>
                    <a:pt x="2933" y="2331"/>
                  </a:lnTo>
                  <a:lnTo>
                    <a:pt x="2935" y="2312"/>
                  </a:lnTo>
                  <a:lnTo>
                    <a:pt x="2937" y="2272"/>
                  </a:lnTo>
                  <a:lnTo>
                    <a:pt x="2939" y="2233"/>
                  </a:lnTo>
                  <a:lnTo>
                    <a:pt x="2942" y="2194"/>
                  </a:lnTo>
                  <a:lnTo>
                    <a:pt x="2944" y="2175"/>
                  </a:lnTo>
                  <a:lnTo>
                    <a:pt x="2947" y="2155"/>
                  </a:lnTo>
                  <a:lnTo>
                    <a:pt x="2951" y="2137"/>
                  </a:lnTo>
                  <a:lnTo>
                    <a:pt x="2956" y="2119"/>
                  </a:lnTo>
                  <a:lnTo>
                    <a:pt x="2963" y="2102"/>
                  </a:lnTo>
                  <a:lnTo>
                    <a:pt x="2971" y="2085"/>
                  </a:lnTo>
                  <a:lnTo>
                    <a:pt x="2977" y="2074"/>
                  </a:lnTo>
                  <a:lnTo>
                    <a:pt x="2984" y="2065"/>
                  </a:lnTo>
                  <a:lnTo>
                    <a:pt x="2993" y="2057"/>
                  </a:lnTo>
                  <a:lnTo>
                    <a:pt x="3002" y="2050"/>
                  </a:lnTo>
                  <a:lnTo>
                    <a:pt x="3011" y="2043"/>
                  </a:lnTo>
                  <a:lnTo>
                    <a:pt x="3021" y="2038"/>
                  </a:lnTo>
                  <a:lnTo>
                    <a:pt x="3040" y="2027"/>
                  </a:lnTo>
                  <a:lnTo>
                    <a:pt x="3061" y="2015"/>
                  </a:lnTo>
                  <a:lnTo>
                    <a:pt x="3081" y="2004"/>
                  </a:lnTo>
                  <a:lnTo>
                    <a:pt x="3090" y="1998"/>
                  </a:lnTo>
                  <a:lnTo>
                    <a:pt x="3098" y="1991"/>
                  </a:lnTo>
                  <a:lnTo>
                    <a:pt x="3106" y="1983"/>
                  </a:lnTo>
                  <a:lnTo>
                    <a:pt x="3113" y="1974"/>
                  </a:lnTo>
                  <a:lnTo>
                    <a:pt x="3119" y="1965"/>
                  </a:lnTo>
                  <a:lnTo>
                    <a:pt x="3125" y="1955"/>
                  </a:lnTo>
                  <a:lnTo>
                    <a:pt x="3137" y="1933"/>
                  </a:lnTo>
                  <a:lnTo>
                    <a:pt x="3147" y="1910"/>
                  </a:lnTo>
                  <a:lnTo>
                    <a:pt x="3155" y="1886"/>
                  </a:lnTo>
                  <a:lnTo>
                    <a:pt x="3163" y="1860"/>
                  </a:lnTo>
                  <a:lnTo>
                    <a:pt x="3169" y="1836"/>
                  </a:lnTo>
                  <a:lnTo>
                    <a:pt x="3175" y="1812"/>
                  </a:lnTo>
                  <a:lnTo>
                    <a:pt x="3179" y="1789"/>
                  </a:lnTo>
                  <a:lnTo>
                    <a:pt x="3186" y="1749"/>
                  </a:lnTo>
                  <a:lnTo>
                    <a:pt x="3192" y="1705"/>
                  </a:lnTo>
                  <a:lnTo>
                    <a:pt x="3196" y="1659"/>
                  </a:lnTo>
                  <a:lnTo>
                    <a:pt x="3197" y="1637"/>
                  </a:lnTo>
                  <a:lnTo>
                    <a:pt x="3198" y="1614"/>
                  </a:lnTo>
                  <a:lnTo>
                    <a:pt x="3197" y="1590"/>
                  </a:lnTo>
                  <a:lnTo>
                    <a:pt x="3196" y="1568"/>
                  </a:lnTo>
                  <a:lnTo>
                    <a:pt x="3194" y="1545"/>
                  </a:lnTo>
                  <a:lnTo>
                    <a:pt x="3191" y="1522"/>
                  </a:lnTo>
                  <a:lnTo>
                    <a:pt x="3186" y="1501"/>
                  </a:lnTo>
                  <a:lnTo>
                    <a:pt x="3181" y="1480"/>
                  </a:lnTo>
                  <a:lnTo>
                    <a:pt x="3174" y="1459"/>
                  </a:lnTo>
                  <a:lnTo>
                    <a:pt x="3165" y="1439"/>
                  </a:lnTo>
                  <a:lnTo>
                    <a:pt x="3155" y="1419"/>
                  </a:lnTo>
                  <a:lnTo>
                    <a:pt x="3146" y="1403"/>
                  </a:lnTo>
                  <a:lnTo>
                    <a:pt x="3138" y="1389"/>
                  </a:lnTo>
                  <a:lnTo>
                    <a:pt x="3131" y="1375"/>
                  </a:lnTo>
                  <a:lnTo>
                    <a:pt x="3124" y="1361"/>
                  </a:lnTo>
                  <a:lnTo>
                    <a:pt x="3119" y="1345"/>
                  </a:lnTo>
                  <a:lnTo>
                    <a:pt x="3114" y="1326"/>
                  </a:lnTo>
                  <a:lnTo>
                    <a:pt x="3111" y="1302"/>
                  </a:lnTo>
                  <a:lnTo>
                    <a:pt x="3110" y="1283"/>
                  </a:lnTo>
                  <a:lnTo>
                    <a:pt x="3109" y="1261"/>
                  </a:lnTo>
                  <a:lnTo>
                    <a:pt x="3110" y="1234"/>
                  </a:lnTo>
                  <a:lnTo>
                    <a:pt x="3111" y="1206"/>
                  </a:lnTo>
                  <a:lnTo>
                    <a:pt x="3115" y="1143"/>
                  </a:lnTo>
                  <a:lnTo>
                    <a:pt x="3120" y="1075"/>
                  </a:lnTo>
                  <a:lnTo>
                    <a:pt x="3133" y="949"/>
                  </a:lnTo>
                  <a:lnTo>
                    <a:pt x="3137" y="901"/>
                  </a:lnTo>
                  <a:lnTo>
                    <a:pt x="3139" y="868"/>
                  </a:lnTo>
                  <a:lnTo>
                    <a:pt x="3140" y="809"/>
                  </a:lnTo>
                  <a:lnTo>
                    <a:pt x="3140" y="751"/>
                  </a:lnTo>
                  <a:lnTo>
                    <a:pt x="3138" y="694"/>
                  </a:lnTo>
                  <a:lnTo>
                    <a:pt x="3135" y="637"/>
                  </a:lnTo>
                  <a:lnTo>
                    <a:pt x="3130" y="580"/>
                  </a:lnTo>
                  <a:lnTo>
                    <a:pt x="3126" y="552"/>
                  </a:lnTo>
                  <a:lnTo>
                    <a:pt x="3122" y="523"/>
                  </a:lnTo>
                  <a:lnTo>
                    <a:pt x="3117" y="495"/>
                  </a:lnTo>
                  <a:lnTo>
                    <a:pt x="3112" y="465"/>
                  </a:lnTo>
                  <a:lnTo>
                    <a:pt x="3106" y="437"/>
                  </a:lnTo>
                  <a:lnTo>
                    <a:pt x="3099" y="408"/>
                  </a:lnTo>
                  <a:lnTo>
                    <a:pt x="3091" y="385"/>
                  </a:lnTo>
                  <a:lnTo>
                    <a:pt x="3081" y="361"/>
                  </a:lnTo>
                  <a:lnTo>
                    <a:pt x="3067" y="333"/>
                  </a:lnTo>
                  <a:lnTo>
                    <a:pt x="3058" y="317"/>
                  </a:lnTo>
                  <a:lnTo>
                    <a:pt x="3049" y="301"/>
                  </a:lnTo>
                  <a:lnTo>
                    <a:pt x="3039" y="286"/>
                  </a:lnTo>
                  <a:lnTo>
                    <a:pt x="3029" y="272"/>
                  </a:lnTo>
                  <a:lnTo>
                    <a:pt x="3017" y="258"/>
                  </a:lnTo>
                  <a:lnTo>
                    <a:pt x="3005" y="244"/>
                  </a:lnTo>
                  <a:lnTo>
                    <a:pt x="2993" y="234"/>
                  </a:lnTo>
                  <a:lnTo>
                    <a:pt x="2979" y="225"/>
                  </a:lnTo>
                  <a:lnTo>
                    <a:pt x="2832" y="200"/>
                  </a:lnTo>
                  <a:lnTo>
                    <a:pt x="2742" y="116"/>
                  </a:lnTo>
                  <a:lnTo>
                    <a:pt x="2707" y="95"/>
                  </a:lnTo>
                  <a:lnTo>
                    <a:pt x="2673" y="78"/>
                  </a:lnTo>
                  <a:lnTo>
                    <a:pt x="2638" y="62"/>
                  </a:lnTo>
                  <a:lnTo>
                    <a:pt x="2604" y="48"/>
                  </a:lnTo>
                  <a:lnTo>
                    <a:pt x="2568" y="36"/>
                  </a:lnTo>
                  <a:lnTo>
                    <a:pt x="2534" y="26"/>
                  </a:lnTo>
                  <a:lnTo>
                    <a:pt x="2500" y="18"/>
                  </a:lnTo>
                  <a:lnTo>
                    <a:pt x="2466" y="11"/>
                  </a:lnTo>
                  <a:lnTo>
                    <a:pt x="2432" y="6"/>
                  </a:lnTo>
                  <a:lnTo>
                    <a:pt x="2397" y="3"/>
                  </a:lnTo>
                  <a:lnTo>
                    <a:pt x="2364" y="1"/>
                  </a:lnTo>
                  <a:lnTo>
                    <a:pt x="2330" y="0"/>
                  </a:lnTo>
                  <a:lnTo>
                    <a:pt x="2297" y="0"/>
                  </a:lnTo>
                  <a:lnTo>
                    <a:pt x="2264" y="2"/>
                  </a:lnTo>
                  <a:lnTo>
                    <a:pt x="2232" y="4"/>
                  </a:lnTo>
                  <a:lnTo>
                    <a:pt x="2199" y="8"/>
                  </a:lnTo>
                  <a:lnTo>
                    <a:pt x="2168" y="13"/>
                  </a:lnTo>
                  <a:lnTo>
                    <a:pt x="2136" y="18"/>
                  </a:lnTo>
                  <a:lnTo>
                    <a:pt x="2106" y="24"/>
                  </a:lnTo>
                  <a:lnTo>
                    <a:pt x="2076" y="31"/>
                  </a:lnTo>
                  <a:lnTo>
                    <a:pt x="2047" y="38"/>
                  </a:lnTo>
                  <a:lnTo>
                    <a:pt x="2018" y="47"/>
                  </a:lnTo>
                  <a:lnTo>
                    <a:pt x="1963" y="63"/>
                  </a:lnTo>
                  <a:lnTo>
                    <a:pt x="1910" y="81"/>
                  </a:lnTo>
                  <a:lnTo>
                    <a:pt x="1861" y="98"/>
                  </a:lnTo>
                  <a:lnTo>
                    <a:pt x="1816" y="117"/>
                  </a:lnTo>
                  <a:lnTo>
                    <a:pt x="1774" y="133"/>
                  </a:lnTo>
                  <a:lnTo>
                    <a:pt x="1747" y="143"/>
                  </a:lnTo>
                  <a:lnTo>
                    <a:pt x="1719" y="155"/>
                  </a:lnTo>
                  <a:lnTo>
                    <a:pt x="1692" y="169"/>
                  </a:lnTo>
                  <a:lnTo>
                    <a:pt x="1667" y="186"/>
                  </a:lnTo>
                  <a:lnTo>
                    <a:pt x="1641" y="203"/>
                  </a:lnTo>
                  <a:lnTo>
                    <a:pt x="1618" y="222"/>
                  </a:lnTo>
                  <a:lnTo>
                    <a:pt x="1595" y="243"/>
                  </a:lnTo>
                  <a:lnTo>
                    <a:pt x="1572" y="267"/>
                  </a:lnTo>
                  <a:lnTo>
                    <a:pt x="1550" y="291"/>
                  </a:lnTo>
                  <a:lnTo>
                    <a:pt x="1530" y="318"/>
                  </a:lnTo>
                  <a:lnTo>
                    <a:pt x="1510" y="346"/>
                  </a:lnTo>
                  <a:lnTo>
                    <a:pt x="1492" y="376"/>
                  </a:lnTo>
                  <a:lnTo>
                    <a:pt x="1475" y="408"/>
                  </a:lnTo>
                  <a:lnTo>
                    <a:pt x="1460" y="441"/>
                  </a:lnTo>
                  <a:lnTo>
                    <a:pt x="1444" y="476"/>
                  </a:lnTo>
                  <a:lnTo>
                    <a:pt x="1431" y="512"/>
                  </a:lnTo>
                  <a:lnTo>
                    <a:pt x="1419" y="550"/>
                  </a:lnTo>
                  <a:lnTo>
                    <a:pt x="1408" y="589"/>
                  </a:lnTo>
                  <a:lnTo>
                    <a:pt x="1398" y="631"/>
                  </a:lnTo>
                  <a:lnTo>
                    <a:pt x="1390" y="673"/>
                  </a:lnTo>
                  <a:lnTo>
                    <a:pt x="1383" y="717"/>
                  </a:lnTo>
                  <a:lnTo>
                    <a:pt x="1377" y="763"/>
                  </a:lnTo>
                  <a:lnTo>
                    <a:pt x="1373" y="809"/>
                  </a:lnTo>
                  <a:lnTo>
                    <a:pt x="1371" y="857"/>
                  </a:lnTo>
                  <a:lnTo>
                    <a:pt x="1371" y="907"/>
                  </a:lnTo>
                  <a:lnTo>
                    <a:pt x="1372" y="958"/>
                  </a:lnTo>
                  <a:lnTo>
                    <a:pt x="1374" y="1010"/>
                  </a:lnTo>
                  <a:lnTo>
                    <a:pt x="1378" y="1064"/>
                  </a:lnTo>
                  <a:lnTo>
                    <a:pt x="1385" y="1119"/>
                  </a:lnTo>
                  <a:lnTo>
                    <a:pt x="1393" y="1176"/>
                  </a:lnTo>
                  <a:lnTo>
                    <a:pt x="1403" y="1232"/>
                  </a:lnTo>
                  <a:lnTo>
                    <a:pt x="1414" y="1291"/>
                  </a:lnTo>
                  <a:lnTo>
                    <a:pt x="1417" y="1311"/>
                  </a:lnTo>
                  <a:lnTo>
                    <a:pt x="1418" y="1330"/>
                  </a:lnTo>
                  <a:lnTo>
                    <a:pt x="1417" y="1346"/>
                  </a:lnTo>
                  <a:lnTo>
                    <a:pt x="1415" y="1362"/>
                  </a:lnTo>
                  <a:lnTo>
                    <a:pt x="1411" y="1377"/>
                  </a:lnTo>
                  <a:lnTo>
                    <a:pt x="1406" y="1392"/>
                  </a:lnTo>
                  <a:lnTo>
                    <a:pt x="1400" y="1405"/>
                  </a:lnTo>
                  <a:lnTo>
                    <a:pt x="1394" y="1418"/>
                  </a:lnTo>
                  <a:lnTo>
                    <a:pt x="1382" y="1441"/>
                  </a:lnTo>
                  <a:lnTo>
                    <a:pt x="1369" y="1464"/>
                  </a:lnTo>
                  <a:lnTo>
                    <a:pt x="1365" y="1474"/>
                  </a:lnTo>
                  <a:lnTo>
                    <a:pt x="1362" y="1485"/>
                  </a:lnTo>
                  <a:lnTo>
                    <a:pt x="1360" y="1496"/>
                  </a:lnTo>
                  <a:lnTo>
                    <a:pt x="1360" y="1507"/>
                  </a:lnTo>
                  <a:lnTo>
                    <a:pt x="1364" y="1563"/>
                  </a:lnTo>
                  <a:lnTo>
                    <a:pt x="1369" y="1631"/>
                  </a:lnTo>
                  <a:lnTo>
                    <a:pt x="1372" y="1668"/>
                  </a:lnTo>
                  <a:lnTo>
                    <a:pt x="1376" y="1706"/>
                  </a:lnTo>
                  <a:lnTo>
                    <a:pt x="1382" y="1746"/>
                  </a:lnTo>
                  <a:lnTo>
                    <a:pt x="1387" y="1784"/>
                  </a:lnTo>
                  <a:lnTo>
                    <a:pt x="1395" y="1823"/>
                  </a:lnTo>
                  <a:lnTo>
                    <a:pt x="1403" y="1859"/>
                  </a:lnTo>
                  <a:lnTo>
                    <a:pt x="1413" y="1895"/>
                  </a:lnTo>
                  <a:lnTo>
                    <a:pt x="1419" y="1911"/>
                  </a:lnTo>
                  <a:lnTo>
                    <a:pt x="1425" y="1927"/>
                  </a:lnTo>
                  <a:lnTo>
                    <a:pt x="1432" y="1942"/>
                  </a:lnTo>
                  <a:lnTo>
                    <a:pt x="1439" y="1957"/>
                  </a:lnTo>
                  <a:lnTo>
                    <a:pt x="1447" y="1971"/>
                  </a:lnTo>
                  <a:lnTo>
                    <a:pt x="1456" y="1983"/>
                  </a:lnTo>
                  <a:lnTo>
                    <a:pt x="1465" y="1994"/>
                  </a:lnTo>
                  <a:lnTo>
                    <a:pt x="1475" y="2005"/>
                  </a:lnTo>
                  <a:lnTo>
                    <a:pt x="1485" y="2014"/>
                  </a:lnTo>
                  <a:lnTo>
                    <a:pt x="1496" y="2022"/>
                  </a:lnTo>
                  <a:lnTo>
                    <a:pt x="1504" y="2026"/>
                  </a:lnTo>
                  <a:lnTo>
                    <a:pt x="1516" y="2030"/>
                  </a:lnTo>
                  <a:lnTo>
                    <a:pt x="1550" y="2038"/>
                  </a:lnTo>
                  <a:lnTo>
                    <a:pt x="1580" y="2045"/>
                  </a:lnTo>
                  <a:lnTo>
                    <a:pt x="1591" y="2046"/>
                  </a:lnTo>
                  <a:lnTo>
                    <a:pt x="1593" y="2046"/>
                  </a:lnTo>
                  <a:lnTo>
                    <a:pt x="1594" y="2045"/>
                  </a:lnTo>
                  <a:lnTo>
                    <a:pt x="1629" y="2421"/>
                  </a:lnTo>
                  <a:lnTo>
                    <a:pt x="1635" y="2436"/>
                  </a:lnTo>
                  <a:lnTo>
                    <a:pt x="1642" y="2450"/>
                  </a:lnTo>
                  <a:lnTo>
                    <a:pt x="1650" y="2462"/>
                  </a:lnTo>
                  <a:lnTo>
                    <a:pt x="1658" y="2473"/>
                  </a:lnTo>
                  <a:lnTo>
                    <a:pt x="1677" y="2493"/>
                  </a:lnTo>
                  <a:lnTo>
                    <a:pt x="1695" y="2514"/>
                  </a:lnTo>
                  <a:lnTo>
                    <a:pt x="1704" y="2524"/>
                  </a:lnTo>
                  <a:lnTo>
                    <a:pt x="1713" y="2536"/>
                  </a:lnTo>
                  <a:lnTo>
                    <a:pt x="1721" y="2548"/>
                  </a:lnTo>
                  <a:lnTo>
                    <a:pt x="1730" y="2561"/>
                  </a:lnTo>
                  <a:lnTo>
                    <a:pt x="1738" y="2575"/>
                  </a:lnTo>
                  <a:lnTo>
                    <a:pt x="1744" y="2593"/>
                  </a:lnTo>
                  <a:lnTo>
                    <a:pt x="1750" y="2611"/>
                  </a:lnTo>
                  <a:lnTo>
                    <a:pt x="1754" y="2631"/>
                  </a:lnTo>
                  <a:lnTo>
                    <a:pt x="1661" y="2655"/>
                  </a:lnTo>
                  <a:lnTo>
                    <a:pt x="1623" y="2735"/>
                  </a:lnTo>
                  <a:lnTo>
                    <a:pt x="1601" y="2781"/>
                  </a:lnTo>
                  <a:lnTo>
                    <a:pt x="1575" y="2829"/>
                  </a:lnTo>
                  <a:lnTo>
                    <a:pt x="1563" y="2852"/>
                  </a:lnTo>
                  <a:lnTo>
                    <a:pt x="1549" y="2875"/>
                  </a:lnTo>
                  <a:lnTo>
                    <a:pt x="1536" y="2896"/>
                  </a:lnTo>
                  <a:lnTo>
                    <a:pt x="1522" y="2916"/>
                  </a:lnTo>
                  <a:lnTo>
                    <a:pt x="1507" y="2934"/>
                  </a:lnTo>
                  <a:lnTo>
                    <a:pt x="1493" y="2952"/>
                  </a:lnTo>
                  <a:lnTo>
                    <a:pt x="1478" y="2966"/>
                  </a:lnTo>
                  <a:lnTo>
                    <a:pt x="1464" y="2977"/>
                  </a:lnTo>
                  <a:lnTo>
                    <a:pt x="1266" y="3031"/>
                  </a:lnTo>
                  <a:lnTo>
                    <a:pt x="1089" y="3105"/>
                  </a:lnTo>
                  <a:lnTo>
                    <a:pt x="908" y="3182"/>
                  </a:lnTo>
                  <a:lnTo>
                    <a:pt x="726" y="3260"/>
                  </a:lnTo>
                  <a:lnTo>
                    <a:pt x="549" y="3336"/>
                  </a:lnTo>
                  <a:lnTo>
                    <a:pt x="509" y="3352"/>
                  </a:lnTo>
                  <a:lnTo>
                    <a:pt x="469" y="3367"/>
                  </a:lnTo>
                  <a:lnTo>
                    <a:pt x="386" y="3396"/>
                  </a:lnTo>
                  <a:lnTo>
                    <a:pt x="346" y="3410"/>
                  </a:lnTo>
                  <a:lnTo>
                    <a:pt x="306" y="3424"/>
                  </a:lnTo>
                  <a:lnTo>
                    <a:pt x="267" y="3440"/>
                  </a:lnTo>
                  <a:lnTo>
                    <a:pt x="229" y="3457"/>
                  </a:lnTo>
                  <a:lnTo>
                    <a:pt x="194" y="3475"/>
                  </a:lnTo>
                  <a:lnTo>
                    <a:pt x="175" y="3485"/>
                  </a:lnTo>
                  <a:lnTo>
                    <a:pt x="159" y="3495"/>
                  </a:lnTo>
                  <a:lnTo>
                    <a:pt x="143" y="3507"/>
                  </a:lnTo>
                  <a:lnTo>
                    <a:pt x="127" y="3518"/>
                  </a:lnTo>
                  <a:lnTo>
                    <a:pt x="111" y="3530"/>
                  </a:lnTo>
                  <a:lnTo>
                    <a:pt x="97" y="3543"/>
                  </a:lnTo>
                  <a:lnTo>
                    <a:pt x="83" y="3556"/>
                  </a:lnTo>
                  <a:lnTo>
                    <a:pt x="71" y="3571"/>
                  </a:lnTo>
                  <a:lnTo>
                    <a:pt x="59" y="3586"/>
                  </a:lnTo>
                  <a:lnTo>
                    <a:pt x="46" y="3602"/>
                  </a:lnTo>
                  <a:lnTo>
                    <a:pt x="36" y="3619"/>
                  </a:lnTo>
                  <a:lnTo>
                    <a:pt x="27" y="3637"/>
                  </a:lnTo>
                  <a:lnTo>
                    <a:pt x="18" y="3657"/>
                  </a:lnTo>
                  <a:lnTo>
                    <a:pt x="11" y="3677"/>
                  </a:lnTo>
                  <a:lnTo>
                    <a:pt x="10" y="3742"/>
                  </a:lnTo>
                  <a:lnTo>
                    <a:pt x="9" y="3821"/>
                  </a:lnTo>
                  <a:lnTo>
                    <a:pt x="4" y="4009"/>
                  </a:lnTo>
                  <a:lnTo>
                    <a:pt x="1" y="4204"/>
                  </a:lnTo>
                  <a:lnTo>
                    <a:pt x="0" y="4296"/>
                  </a:lnTo>
                  <a:lnTo>
                    <a:pt x="1" y="4376"/>
                  </a:lnTo>
                  <a:lnTo>
                    <a:pt x="4581" y="4376"/>
                  </a:lnTo>
                  <a:lnTo>
                    <a:pt x="4581" y="4296"/>
                  </a:lnTo>
                  <a:lnTo>
                    <a:pt x="4581" y="4204"/>
                  </a:lnTo>
                  <a:lnTo>
                    <a:pt x="4577" y="4009"/>
                  </a:lnTo>
                  <a:lnTo>
                    <a:pt x="4573" y="3821"/>
                  </a:lnTo>
                  <a:lnTo>
                    <a:pt x="4571" y="3742"/>
                  </a:lnTo>
                  <a:lnTo>
                    <a:pt x="4571" y="3677"/>
                  </a:lnTo>
                  <a:lnTo>
                    <a:pt x="4563" y="3657"/>
                  </a:lnTo>
                  <a:lnTo>
                    <a:pt x="4555" y="3637"/>
                  </a:lnTo>
                  <a:lnTo>
                    <a:pt x="4545" y="3619"/>
                  </a:lnTo>
                  <a:lnTo>
                    <a:pt x="4535" y="3602"/>
                  </a:lnTo>
                  <a:lnTo>
                    <a:pt x="4523" y="3586"/>
                  </a:lnTo>
                  <a:lnTo>
                    <a:pt x="4511" y="3571"/>
                  </a:lnTo>
                  <a:lnTo>
                    <a:pt x="4498" y="3556"/>
                  </a:lnTo>
                  <a:lnTo>
                    <a:pt x="4484" y="3543"/>
                  </a:lnTo>
                  <a:lnTo>
                    <a:pt x="4470" y="3530"/>
                  </a:lnTo>
                  <a:lnTo>
                    <a:pt x="4454" y="3518"/>
                  </a:lnTo>
                  <a:lnTo>
                    <a:pt x="4439" y="3507"/>
                  </a:lnTo>
                  <a:lnTo>
                    <a:pt x="4423" y="3495"/>
                  </a:lnTo>
                  <a:lnTo>
                    <a:pt x="4406" y="3485"/>
                  </a:lnTo>
                  <a:lnTo>
                    <a:pt x="4388" y="3475"/>
                  </a:lnTo>
                  <a:lnTo>
                    <a:pt x="4352" y="3457"/>
                  </a:lnTo>
                  <a:lnTo>
                    <a:pt x="4314" y="3440"/>
                  </a:lnTo>
                  <a:lnTo>
                    <a:pt x="4275" y="3424"/>
                  </a:lnTo>
                  <a:lnTo>
                    <a:pt x="4235" y="3410"/>
                  </a:lnTo>
                  <a:lnTo>
                    <a:pt x="4195" y="3396"/>
                  </a:lnTo>
                  <a:lnTo>
                    <a:pt x="4113" y="3367"/>
                  </a:lnTo>
                  <a:lnTo>
                    <a:pt x="4073" y="3352"/>
                  </a:lnTo>
                  <a:lnTo>
                    <a:pt x="4032" y="3336"/>
                  </a:lnTo>
                  <a:close/>
                  <a:moveTo>
                    <a:pt x="5329" y="3316"/>
                  </a:moveTo>
                  <a:lnTo>
                    <a:pt x="5329" y="3316"/>
                  </a:lnTo>
                  <a:lnTo>
                    <a:pt x="5202" y="3262"/>
                  </a:lnTo>
                  <a:lnTo>
                    <a:pt x="5073" y="3206"/>
                  </a:lnTo>
                  <a:lnTo>
                    <a:pt x="4943" y="3151"/>
                  </a:lnTo>
                  <a:lnTo>
                    <a:pt x="4818" y="3098"/>
                  </a:lnTo>
                  <a:lnTo>
                    <a:pt x="4677" y="3060"/>
                  </a:lnTo>
                  <a:lnTo>
                    <a:pt x="4666" y="3052"/>
                  </a:lnTo>
                  <a:lnTo>
                    <a:pt x="4656" y="3042"/>
                  </a:lnTo>
                  <a:lnTo>
                    <a:pt x="4645" y="3030"/>
                  </a:lnTo>
                  <a:lnTo>
                    <a:pt x="4635" y="3017"/>
                  </a:lnTo>
                  <a:lnTo>
                    <a:pt x="4625" y="3002"/>
                  </a:lnTo>
                  <a:lnTo>
                    <a:pt x="4616" y="2987"/>
                  </a:lnTo>
                  <a:lnTo>
                    <a:pt x="4596" y="2955"/>
                  </a:lnTo>
                  <a:lnTo>
                    <a:pt x="4579" y="2920"/>
                  </a:lnTo>
                  <a:lnTo>
                    <a:pt x="4563" y="2887"/>
                  </a:lnTo>
                  <a:lnTo>
                    <a:pt x="4536" y="2830"/>
                  </a:lnTo>
                  <a:lnTo>
                    <a:pt x="4446" y="2817"/>
                  </a:lnTo>
                  <a:lnTo>
                    <a:pt x="4448" y="2800"/>
                  </a:lnTo>
                  <a:lnTo>
                    <a:pt x="4450" y="2784"/>
                  </a:lnTo>
                  <a:lnTo>
                    <a:pt x="4454" y="2770"/>
                  </a:lnTo>
                  <a:lnTo>
                    <a:pt x="4459" y="2758"/>
                  </a:lnTo>
                  <a:lnTo>
                    <a:pt x="4465" y="2747"/>
                  </a:lnTo>
                  <a:lnTo>
                    <a:pt x="4471" y="2737"/>
                  </a:lnTo>
                  <a:lnTo>
                    <a:pt x="4477" y="2728"/>
                  </a:lnTo>
                  <a:lnTo>
                    <a:pt x="4484" y="2718"/>
                  </a:lnTo>
                  <a:lnTo>
                    <a:pt x="4498" y="2702"/>
                  </a:lnTo>
                  <a:lnTo>
                    <a:pt x="4512" y="2684"/>
                  </a:lnTo>
                  <a:lnTo>
                    <a:pt x="4519" y="2674"/>
                  </a:lnTo>
                  <a:lnTo>
                    <a:pt x="4525" y="2664"/>
                  </a:lnTo>
                  <a:lnTo>
                    <a:pt x="4532" y="2651"/>
                  </a:lnTo>
                  <a:lnTo>
                    <a:pt x="4536" y="2638"/>
                  </a:lnTo>
                  <a:lnTo>
                    <a:pt x="4540" y="2625"/>
                  </a:lnTo>
                  <a:lnTo>
                    <a:pt x="4543" y="2612"/>
                  </a:lnTo>
                  <a:lnTo>
                    <a:pt x="4545" y="2599"/>
                  </a:lnTo>
                  <a:lnTo>
                    <a:pt x="4546" y="2586"/>
                  </a:lnTo>
                  <a:lnTo>
                    <a:pt x="4548" y="2557"/>
                  </a:lnTo>
                  <a:lnTo>
                    <a:pt x="4549" y="2530"/>
                  </a:lnTo>
                  <a:lnTo>
                    <a:pt x="4551" y="2501"/>
                  </a:lnTo>
                  <a:lnTo>
                    <a:pt x="4553" y="2488"/>
                  </a:lnTo>
                  <a:lnTo>
                    <a:pt x="4555" y="2474"/>
                  </a:lnTo>
                  <a:lnTo>
                    <a:pt x="4558" y="2461"/>
                  </a:lnTo>
                  <a:lnTo>
                    <a:pt x="4562" y="2449"/>
                  </a:lnTo>
                  <a:lnTo>
                    <a:pt x="4566" y="2436"/>
                  </a:lnTo>
                  <a:lnTo>
                    <a:pt x="4572" y="2424"/>
                  </a:lnTo>
                  <a:lnTo>
                    <a:pt x="4576" y="2417"/>
                  </a:lnTo>
                  <a:lnTo>
                    <a:pt x="4581" y="2410"/>
                  </a:lnTo>
                  <a:lnTo>
                    <a:pt x="4587" y="2404"/>
                  </a:lnTo>
                  <a:lnTo>
                    <a:pt x="4593" y="2399"/>
                  </a:lnTo>
                  <a:lnTo>
                    <a:pt x="4608" y="2390"/>
                  </a:lnTo>
                  <a:lnTo>
                    <a:pt x="4622" y="2383"/>
                  </a:lnTo>
                  <a:lnTo>
                    <a:pt x="4636" y="2375"/>
                  </a:lnTo>
                  <a:lnTo>
                    <a:pt x="4650" y="2366"/>
                  </a:lnTo>
                  <a:lnTo>
                    <a:pt x="4656" y="2362"/>
                  </a:lnTo>
                  <a:lnTo>
                    <a:pt x="4662" y="2357"/>
                  </a:lnTo>
                  <a:lnTo>
                    <a:pt x="4668" y="2351"/>
                  </a:lnTo>
                  <a:lnTo>
                    <a:pt x="4674" y="2345"/>
                  </a:lnTo>
                  <a:lnTo>
                    <a:pt x="4682" y="2331"/>
                  </a:lnTo>
                  <a:lnTo>
                    <a:pt x="4690" y="2316"/>
                  </a:lnTo>
                  <a:lnTo>
                    <a:pt x="4697" y="2299"/>
                  </a:lnTo>
                  <a:lnTo>
                    <a:pt x="4703" y="2281"/>
                  </a:lnTo>
                  <a:lnTo>
                    <a:pt x="4709" y="2264"/>
                  </a:lnTo>
                  <a:lnTo>
                    <a:pt x="4713" y="2246"/>
                  </a:lnTo>
                  <a:lnTo>
                    <a:pt x="4720" y="2213"/>
                  </a:lnTo>
                  <a:lnTo>
                    <a:pt x="4725" y="2184"/>
                  </a:lnTo>
                  <a:lnTo>
                    <a:pt x="4729" y="2153"/>
                  </a:lnTo>
                  <a:lnTo>
                    <a:pt x="4732" y="2121"/>
                  </a:lnTo>
                  <a:lnTo>
                    <a:pt x="4733" y="2088"/>
                  </a:lnTo>
                  <a:lnTo>
                    <a:pt x="4733" y="2071"/>
                  </a:lnTo>
                  <a:lnTo>
                    <a:pt x="4732" y="2055"/>
                  </a:lnTo>
                  <a:lnTo>
                    <a:pt x="4731" y="2039"/>
                  </a:lnTo>
                  <a:lnTo>
                    <a:pt x="4728" y="2024"/>
                  </a:lnTo>
                  <a:lnTo>
                    <a:pt x="4725" y="2007"/>
                  </a:lnTo>
                  <a:lnTo>
                    <a:pt x="4721" y="1992"/>
                  </a:lnTo>
                  <a:lnTo>
                    <a:pt x="4716" y="1978"/>
                  </a:lnTo>
                  <a:lnTo>
                    <a:pt x="4710" y="1964"/>
                  </a:lnTo>
                  <a:lnTo>
                    <a:pt x="4703" y="1950"/>
                  </a:lnTo>
                  <a:lnTo>
                    <a:pt x="4697" y="1937"/>
                  </a:lnTo>
                  <a:lnTo>
                    <a:pt x="4686" y="1918"/>
                  </a:lnTo>
                  <a:lnTo>
                    <a:pt x="4682" y="1908"/>
                  </a:lnTo>
                  <a:lnTo>
                    <a:pt x="4678" y="1897"/>
                  </a:lnTo>
                  <a:lnTo>
                    <a:pt x="4675" y="1883"/>
                  </a:lnTo>
                  <a:lnTo>
                    <a:pt x="4672" y="1865"/>
                  </a:lnTo>
                  <a:lnTo>
                    <a:pt x="4671" y="1852"/>
                  </a:lnTo>
                  <a:lnTo>
                    <a:pt x="4671" y="1836"/>
                  </a:lnTo>
                  <a:lnTo>
                    <a:pt x="4672" y="1797"/>
                  </a:lnTo>
                  <a:lnTo>
                    <a:pt x="4675" y="1752"/>
                  </a:lnTo>
                  <a:lnTo>
                    <a:pt x="4679" y="1704"/>
                  </a:lnTo>
                  <a:lnTo>
                    <a:pt x="4687" y="1615"/>
                  </a:lnTo>
                  <a:lnTo>
                    <a:pt x="4690" y="1580"/>
                  </a:lnTo>
                  <a:lnTo>
                    <a:pt x="4691" y="1557"/>
                  </a:lnTo>
                  <a:lnTo>
                    <a:pt x="4692" y="1514"/>
                  </a:lnTo>
                  <a:lnTo>
                    <a:pt x="4692" y="1473"/>
                  </a:lnTo>
                  <a:lnTo>
                    <a:pt x="4691" y="1432"/>
                  </a:lnTo>
                  <a:lnTo>
                    <a:pt x="4689" y="1392"/>
                  </a:lnTo>
                  <a:lnTo>
                    <a:pt x="4685" y="1351"/>
                  </a:lnTo>
                  <a:lnTo>
                    <a:pt x="4680" y="1310"/>
                  </a:lnTo>
                  <a:lnTo>
                    <a:pt x="4673" y="1270"/>
                  </a:lnTo>
                  <a:lnTo>
                    <a:pt x="4663" y="1228"/>
                  </a:lnTo>
                  <a:lnTo>
                    <a:pt x="4657" y="1212"/>
                  </a:lnTo>
                  <a:lnTo>
                    <a:pt x="4650" y="1195"/>
                  </a:lnTo>
                  <a:lnTo>
                    <a:pt x="4640" y="1175"/>
                  </a:lnTo>
                  <a:lnTo>
                    <a:pt x="4628" y="1152"/>
                  </a:lnTo>
                  <a:lnTo>
                    <a:pt x="4621" y="1142"/>
                  </a:lnTo>
                  <a:lnTo>
                    <a:pt x="4613" y="1131"/>
                  </a:lnTo>
                  <a:lnTo>
                    <a:pt x="4605" y="1121"/>
                  </a:lnTo>
                  <a:lnTo>
                    <a:pt x="4596" y="1112"/>
                  </a:lnTo>
                  <a:lnTo>
                    <a:pt x="4587" y="1105"/>
                  </a:lnTo>
                  <a:lnTo>
                    <a:pt x="4577" y="1097"/>
                  </a:lnTo>
                  <a:lnTo>
                    <a:pt x="4473" y="1080"/>
                  </a:lnTo>
                  <a:lnTo>
                    <a:pt x="4408" y="1020"/>
                  </a:lnTo>
                  <a:lnTo>
                    <a:pt x="4383" y="1006"/>
                  </a:lnTo>
                  <a:lnTo>
                    <a:pt x="4359" y="993"/>
                  </a:lnTo>
                  <a:lnTo>
                    <a:pt x="4335" y="982"/>
                  </a:lnTo>
                  <a:lnTo>
                    <a:pt x="4310" y="972"/>
                  </a:lnTo>
                  <a:lnTo>
                    <a:pt x="4285" y="964"/>
                  </a:lnTo>
                  <a:lnTo>
                    <a:pt x="4261" y="956"/>
                  </a:lnTo>
                  <a:lnTo>
                    <a:pt x="4236" y="950"/>
                  </a:lnTo>
                  <a:lnTo>
                    <a:pt x="4212" y="946"/>
                  </a:lnTo>
                  <a:lnTo>
                    <a:pt x="4188" y="942"/>
                  </a:lnTo>
                  <a:lnTo>
                    <a:pt x="4163" y="940"/>
                  </a:lnTo>
                  <a:lnTo>
                    <a:pt x="4139" y="938"/>
                  </a:lnTo>
                  <a:lnTo>
                    <a:pt x="4115" y="937"/>
                  </a:lnTo>
                  <a:lnTo>
                    <a:pt x="4091" y="938"/>
                  </a:lnTo>
                  <a:lnTo>
                    <a:pt x="4068" y="939"/>
                  </a:lnTo>
                  <a:lnTo>
                    <a:pt x="4045" y="941"/>
                  </a:lnTo>
                  <a:lnTo>
                    <a:pt x="4022" y="943"/>
                  </a:lnTo>
                  <a:lnTo>
                    <a:pt x="3999" y="946"/>
                  </a:lnTo>
                  <a:lnTo>
                    <a:pt x="3978" y="950"/>
                  </a:lnTo>
                  <a:lnTo>
                    <a:pt x="3934" y="959"/>
                  </a:lnTo>
                  <a:lnTo>
                    <a:pt x="3892" y="971"/>
                  </a:lnTo>
                  <a:lnTo>
                    <a:pt x="3853" y="983"/>
                  </a:lnTo>
                  <a:lnTo>
                    <a:pt x="3815" y="995"/>
                  </a:lnTo>
                  <a:lnTo>
                    <a:pt x="3781" y="1008"/>
                  </a:lnTo>
                  <a:lnTo>
                    <a:pt x="3719" y="1033"/>
                  </a:lnTo>
                  <a:lnTo>
                    <a:pt x="3699" y="1040"/>
                  </a:lnTo>
                  <a:lnTo>
                    <a:pt x="3679" y="1049"/>
                  </a:lnTo>
                  <a:lnTo>
                    <a:pt x="3661" y="1059"/>
                  </a:lnTo>
                  <a:lnTo>
                    <a:pt x="3642" y="1070"/>
                  </a:lnTo>
                  <a:lnTo>
                    <a:pt x="3625" y="1082"/>
                  </a:lnTo>
                  <a:lnTo>
                    <a:pt x="3607" y="1096"/>
                  </a:lnTo>
                  <a:lnTo>
                    <a:pt x="3590" y="1112"/>
                  </a:lnTo>
                  <a:lnTo>
                    <a:pt x="3575" y="1128"/>
                  </a:lnTo>
                  <a:lnTo>
                    <a:pt x="3560" y="1145"/>
                  </a:lnTo>
                  <a:lnTo>
                    <a:pt x="3544" y="1164"/>
                  </a:lnTo>
                  <a:lnTo>
                    <a:pt x="3531" y="1185"/>
                  </a:lnTo>
                  <a:lnTo>
                    <a:pt x="3518" y="1206"/>
                  </a:lnTo>
                  <a:lnTo>
                    <a:pt x="3506" y="1228"/>
                  </a:lnTo>
                  <a:lnTo>
                    <a:pt x="3495" y="1252"/>
                  </a:lnTo>
                  <a:lnTo>
                    <a:pt x="3484" y="1277"/>
                  </a:lnTo>
                  <a:lnTo>
                    <a:pt x="3474" y="1302"/>
                  </a:lnTo>
                  <a:lnTo>
                    <a:pt x="3465" y="1330"/>
                  </a:lnTo>
                  <a:lnTo>
                    <a:pt x="3457" y="1358"/>
                  </a:lnTo>
                  <a:lnTo>
                    <a:pt x="3451" y="1388"/>
                  </a:lnTo>
                  <a:lnTo>
                    <a:pt x="3445" y="1417"/>
                  </a:lnTo>
                  <a:lnTo>
                    <a:pt x="3440" y="1448"/>
                  </a:lnTo>
                  <a:lnTo>
                    <a:pt x="3436" y="1481"/>
                  </a:lnTo>
                  <a:lnTo>
                    <a:pt x="3434" y="1514"/>
                  </a:lnTo>
                  <a:lnTo>
                    <a:pt x="3432" y="1549"/>
                  </a:lnTo>
                  <a:lnTo>
                    <a:pt x="3432" y="1584"/>
                  </a:lnTo>
                  <a:lnTo>
                    <a:pt x="3432" y="1621"/>
                  </a:lnTo>
                  <a:lnTo>
                    <a:pt x="3434" y="1658"/>
                  </a:lnTo>
                  <a:lnTo>
                    <a:pt x="3437" y="1696"/>
                  </a:lnTo>
                  <a:lnTo>
                    <a:pt x="3442" y="1735"/>
                  </a:lnTo>
                  <a:lnTo>
                    <a:pt x="3447" y="1775"/>
                  </a:lnTo>
                  <a:lnTo>
                    <a:pt x="3454" y="1817"/>
                  </a:lnTo>
                  <a:lnTo>
                    <a:pt x="3462" y="1858"/>
                  </a:lnTo>
                  <a:lnTo>
                    <a:pt x="3464" y="1872"/>
                  </a:lnTo>
                  <a:lnTo>
                    <a:pt x="3465" y="1886"/>
                  </a:lnTo>
                  <a:lnTo>
                    <a:pt x="3464" y="1898"/>
                  </a:lnTo>
                  <a:lnTo>
                    <a:pt x="3462" y="1909"/>
                  </a:lnTo>
                  <a:lnTo>
                    <a:pt x="3460" y="1919"/>
                  </a:lnTo>
                  <a:lnTo>
                    <a:pt x="3456" y="1929"/>
                  </a:lnTo>
                  <a:lnTo>
                    <a:pt x="3448" y="1949"/>
                  </a:lnTo>
                  <a:lnTo>
                    <a:pt x="3439" y="1965"/>
                  </a:lnTo>
                  <a:lnTo>
                    <a:pt x="3431" y="1981"/>
                  </a:lnTo>
                  <a:lnTo>
                    <a:pt x="3428" y="1988"/>
                  </a:lnTo>
                  <a:lnTo>
                    <a:pt x="3425" y="1996"/>
                  </a:lnTo>
                  <a:lnTo>
                    <a:pt x="3424" y="2004"/>
                  </a:lnTo>
                  <a:lnTo>
                    <a:pt x="3424" y="2011"/>
                  </a:lnTo>
                  <a:lnTo>
                    <a:pt x="3431" y="2101"/>
                  </a:lnTo>
                  <a:lnTo>
                    <a:pt x="3435" y="2153"/>
                  </a:lnTo>
                  <a:lnTo>
                    <a:pt x="3439" y="2182"/>
                  </a:lnTo>
                  <a:lnTo>
                    <a:pt x="3443" y="2209"/>
                  </a:lnTo>
                  <a:lnTo>
                    <a:pt x="3448" y="2237"/>
                  </a:lnTo>
                  <a:lnTo>
                    <a:pt x="3454" y="2263"/>
                  </a:lnTo>
                  <a:lnTo>
                    <a:pt x="3461" y="2288"/>
                  </a:lnTo>
                  <a:lnTo>
                    <a:pt x="3470" y="2312"/>
                  </a:lnTo>
                  <a:lnTo>
                    <a:pt x="3475" y="2323"/>
                  </a:lnTo>
                  <a:lnTo>
                    <a:pt x="3481" y="2333"/>
                  </a:lnTo>
                  <a:lnTo>
                    <a:pt x="3486" y="2342"/>
                  </a:lnTo>
                  <a:lnTo>
                    <a:pt x="3492" y="2351"/>
                  </a:lnTo>
                  <a:lnTo>
                    <a:pt x="3499" y="2359"/>
                  </a:lnTo>
                  <a:lnTo>
                    <a:pt x="3506" y="2366"/>
                  </a:lnTo>
                  <a:lnTo>
                    <a:pt x="3513" y="2374"/>
                  </a:lnTo>
                  <a:lnTo>
                    <a:pt x="3521" y="2379"/>
                  </a:lnTo>
                  <a:lnTo>
                    <a:pt x="3526" y="2382"/>
                  </a:lnTo>
                  <a:lnTo>
                    <a:pt x="3535" y="2384"/>
                  </a:lnTo>
                  <a:lnTo>
                    <a:pt x="3559" y="2391"/>
                  </a:lnTo>
                  <a:lnTo>
                    <a:pt x="3581" y="2395"/>
                  </a:lnTo>
                  <a:lnTo>
                    <a:pt x="3588" y="2396"/>
                  </a:lnTo>
                  <a:lnTo>
                    <a:pt x="3589" y="2396"/>
                  </a:lnTo>
                  <a:lnTo>
                    <a:pt x="3590" y="2395"/>
                  </a:lnTo>
                  <a:lnTo>
                    <a:pt x="3615" y="2664"/>
                  </a:lnTo>
                  <a:lnTo>
                    <a:pt x="3621" y="2674"/>
                  </a:lnTo>
                  <a:lnTo>
                    <a:pt x="3625" y="2684"/>
                  </a:lnTo>
                  <a:lnTo>
                    <a:pt x="3631" y="2692"/>
                  </a:lnTo>
                  <a:lnTo>
                    <a:pt x="3637" y="2700"/>
                  </a:lnTo>
                  <a:lnTo>
                    <a:pt x="3649" y="2715"/>
                  </a:lnTo>
                  <a:lnTo>
                    <a:pt x="3662" y="2730"/>
                  </a:lnTo>
                  <a:lnTo>
                    <a:pt x="3675" y="2745"/>
                  </a:lnTo>
                  <a:lnTo>
                    <a:pt x="3681" y="2754"/>
                  </a:lnTo>
                  <a:lnTo>
                    <a:pt x="3687" y="2763"/>
                  </a:lnTo>
                  <a:lnTo>
                    <a:pt x="3693" y="2773"/>
                  </a:lnTo>
                  <a:lnTo>
                    <a:pt x="3698" y="2785"/>
                  </a:lnTo>
                  <a:lnTo>
                    <a:pt x="3702" y="2799"/>
                  </a:lnTo>
                  <a:lnTo>
                    <a:pt x="3705" y="2814"/>
                  </a:lnTo>
                  <a:lnTo>
                    <a:pt x="3638" y="2830"/>
                  </a:lnTo>
                  <a:lnTo>
                    <a:pt x="3619" y="2869"/>
                  </a:lnTo>
                  <a:lnTo>
                    <a:pt x="3597" y="2915"/>
                  </a:lnTo>
                  <a:lnTo>
                    <a:pt x="3585" y="2940"/>
                  </a:lnTo>
                  <a:lnTo>
                    <a:pt x="3572" y="2963"/>
                  </a:lnTo>
                  <a:lnTo>
                    <a:pt x="3559" y="2986"/>
                  </a:lnTo>
                  <a:lnTo>
                    <a:pt x="3544" y="3008"/>
                  </a:lnTo>
                  <a:lnTo>
                    <a:pt x="3793" y="3114"/>
                  </a:lnTo>
                  <a:lnTo>
                    <a:pt x="3936" y="3176"/>
                  </a:lnTo>
                  <a:lnTo>
                    <a:pt x="4076" y="3235"/>
                  </a:lnTo>
                  <a:lnTo>
                    <a:pt x="4109" y="3248"/>
                  </a:lnTo>
                  <a:lnTo>
                    <a:pt x="4143" y="3261"/>
                  </a:lnTo>
                  <a:lnTo>
                    <a:pt x="4214" y="3285"/>
                  </a:lnTo>
                  <a:lnTo>
                    <a:pt x="4282" y="3310"/>
                  </a:lnTo>
                  <a:lnTo>
                    <a:pt x="4316" y="3323"/>
                  </a:lnTo>
                  <a:lnTo>
                    <a:pt x="4351" y="3336"/>
                  </a:lnTo>
                  <a:lnTo>
                    <a:pt x="4385" y="3351"/>
                  </a:lnTo>
                  <a:lnTo>
                    <a:pt x="4419" y="3368"/>
                  </a:lnTo>
                  <a:lnTo>
                    <a:pt x="4451" y="3385"/>
                  </a:lnTo>
                  <a:lnTo>
                    <a:pt x="4483" y="3404"/>
                  </a:lnTo>
                  <a:lnTo>
                    <a:pt x="4514" y="3424"/>
                  </a:lnTo>
                  <a:lnTo>
                    <a:pt x="4528" y="3436"/>
                  </a:lnTo>
                  <a:lnTo>
                    <a:pt x="4543" y="3448"/>
                  </a:lnTo>
                  <a:lnTo>
                    <a:pt x="4557" y="3460"/>
                  </a:lnTo>
                  <a:lnTo>
                    <a:pt x="4570" y="3473"/>
                  </a:lnTo>
                  <a:lnTo>
                    <a:pt x="4583" y="3486"/>
                  </a:lnTo>
                  <a:lnTo>
                    <a:pt x="4596" y="3501"/>
                  </a:lnTo>
                  <a:lnTo>
                    <a:pt x="4609" y="3516"/>
                  </a:lnTo>
                  <a:lnTo>
                    <a:pt x="4620" y="3531"/>
                  </a:lnTo>
                  <a:lnTo>
                    <a:pt x="4631" y="3547"/>
                  </a:lnTo>
                  <a:lnTo>
                    <a:pt x="4641" y="3564"/>
                  </a:lnTo>
                  <a:lnTo>
                    <a:pt x="4650" y="3583"/>
                  </a:lnTo>
                  <a:lnTo>
                    <a:pt x="4659" y="3601"/>
                  </a:lnTo>
                  <a:lnTo>
                    <a:pt x="4667" y="3620"/>
                  </a:lnTo>
                  <a:lnTo>
                    <a:pt x="4676" y="3640"/>
                  </a:lnTo>
                  <a:lnTo>
                    <a:pt x="4681" y="3658"/>
                  </a:lnTo>
                  <a:lnTo>
                    <a:pt x="4681" y="3677"/>
                  </a:lnTo>
                  <a:lnTo>
                    <a:pt x="4683" y="3786"/>
                  </a:lnTo>
                  <a:lnTo>
                    <a:pt x="4686" y="3924"/>
                  </a:lnTo>
                  <a:lnTo>
                    <a:pt x="4689" y="4056"/>
                  </a:lnTo>
                  <a:lnTo>
                    <a:pt x="5719" y="4056"/>
                  </a:lnTo>
                  <a:lnTo>
                    <a:pt x="5719" y="4000"/>
                  </a:lnTo>
                  <a:lnTo>
                    <a:pt x="5719" y="3935"/>
                  </a:lnTo>
                  <a:lnTo>
                    <a:pt x="5716" y="3796"/>
                  </a:lnTo>
                  <a:lnTo>
                    <a:pt x="5713" y="3662"/>
                  </a:lnTo>
                  <a:lnTo>
                    <a:pt x="5712" y="3558"/>
                  </a:lnTo>
                  <a:lnTo>
                    <a:pt x="5706" y="3544"/>
                  </a:lnTo>
                  <a:lnTo>
                    <a:pt x="5700" y="3531"/>
                  </a:lnTo>
                  <a:lnTo>
                    <a:pt x="5694" y="3518"/>
                  </a:lnTo>
                  <a:lnTo>
                    <a:pt x="5686" y="3506"/>
                  </a:lnTo>
                  <a:lnTo>
                    <a:pt x="5678" y="3494"/>
                  </a:lnTo>
                  <a:lnTo>
                    <a:pt x="5670" y="3483"/>
                  </a:lnTo>
                  <a:lnTo>
                    <a:pt x="5661" y="3473"/>
                  </a:lnTo>
                  <a:lnTo>
                    <a:pt x="5650" y="3463"/>
                  </a:lnTo>
                  <a:lnTo>
                    <a:pt x="5640" y="3454"/>
                  </a:lnTo>
                  <a:lnTo>
                    <a:pt x="5629" y="3445"/>
                  </a:lnTo>
                  <a:lnTo>
                    <a:pt x="5618" y="3437"/>
                  </a:lnTo>
                  <a:lnTo>
                    <a:pt x="5607" y="3430"/>
                  </a:lnTo>
                  <a:lnTo>
                    <a:pt x="5583" y="3414"/>
                  </a:lnTo>
                  <a:lnTo>
                    <a:pt x="5556" y="3402"/>
                  </a:lnTo>
                  <a:lnTo>
                    <a:pt x="5530" y="3390"/>
                  </a:lnTo>
                  <a:lnTo>
                    <a:pt x="5501" y="3379"/>
                  </a:lnTo>
                  <a:lnTo>
                    <a:pt x="5445" y="3358"/>
                  </a:lnTo>
                  <a:lnTo>
                    <a:pt x="5386" y="3337"/>
                  </a:lnTo>
                  <a:lnTo>
                    <a:pt x="5357" y="3327"/>
                  </a:lnTo>
                  <a:lnTo>
                    <a:pt x="5329" y="3316"/>
                  </a:lnTo>
                  <a:close/>
                  <a:moveTo>
                    <a:pt x="6518" y="3416"/>
                  </a:moveTo>
                  <a:lnTo>
                    <a:pt x="6518" y="3416"/>
                  </a:lnTo>
                  <a:lnTo>
                    <a:pt x="6515" y="3406"/>
                  </a:lnTo>
                  <a:lnTo>
                    <a:pt x="6510" y="3397"/>
                  </a:lnTo>
                  <a:lnTo>
                    <a:pt x="6506" y="3388"/>
                  </a:lnTo>
                  <a:lnTo>
                    <a:pt x="6501" y="3380"/>
                  </a:lnTo>
                  <a:lnTo>
                    <a:pt x="6488" y="3364"/>
                  </a:lnTo>
                  <a:lnTo>
                    <a:pt x="6475" y="3350"/>
                  </a:lnTo>
                  <a:lnTo>
                    <a:pt x="6460" y="3337"/>
                  </a:lnTo>
                  <a:lnTo>
                    <a:pt x="6445" y="3326"/>
                  </a:lnTo>
                  <a:lnTo>
                    <a:pt x="6428" y="3316"/>
                  </a:lnTo>
                  <a:lnTo>
                    <a:pt x="6409" y="3307"/>
                  </a:lnTo>
                  <a:lnTo>
                    <a:pt x="6391" y="3299"/>
                  </a:lnTo>
                  <a:lnTo>
                    <a:pt x="6372" y="3292"/>
                  </a:lnTo>
                  <a:lnTo>
                    <a:pt x="6331" y="3276"/>
                  </a:lnTo>
                  <a:lnTo>
                    <a:pt x="6291" y="3262"/>
                  </a:lnTo>
                  <a:lnTo>
                    <a:pt x="6270" y="3255"/>
                  </a:lnTo>
                  <a:lnTo>
                    <a:pt x="6251" y="3247"/>
                  </a:lnTo>
                  <a:lnTo>
                    <a:pt x="6073" y="3171"/>
                  </a:lnTo>
                  <a:lnTo>
                    <a:pt x="5982" y="3132"/>
                  </a:lnTo>
                  <a:lnTo>
                    <a:pt x="5894" y="3096"/>
                  </a:lnTo>
                  <a:lnTo>
                    <a:pt x="5796" y="3068"/>
                  </a:lnTo>
                  <a:lnTo>
                    <a:pt x="5788" y="3063"/>
                  </a:lnTo>
                  <a:lnTo>
                    <a:pt x="5781" y="3056"/>
                  </a:lnTo>
                  <a:lnTo>
                    <a:pt x="5774" y="3048"/>
                  </a:lnTo>
                  <a:lnTo>
                    <a:pt x="5767" y="3039"/>
                  </a:lnTo>
                  <a:lnTo>
                    <a:pt x="5753" y="3018"/>
                  </a:lnTo>
                  <a:lnTo>
                    <a:pt x="5740" y="2995"/>
                  </a:lnTo>
                  <a:lnTo>
                    <a:pt x="5728" y="2971"/>
                  </a:lnTo>
                  <a:lnTo>
                    <a:pt x="5716" y="2948"/>
                  </a:lnTo>
                  <a:lnTo>
                    <a:pt x="5697" y="2908"/>
                  </a:lnTo>
                  <a:lnTo>
                    <a:pt x="5635" y="2899"/>
                  </a:lnTo>
                  <a:lnTo>
                    <a:pt x="5636" y="2887"/>
                  </a:lnTo>
                  <a:lnTo>
                    <a:pt x="5638" y="2877"/>
                  </a:lnTo>
                  <a:lnTo>
                    <a:pt x="5640" y="2867"/>
                  </a:lnTo>
                  <a:lnTo>
                    <a:pt x="5643" y="2858"/>
                  </a:lnTo>
                  <a:lnTo>
                    <a:pt x="5647" y="2850"/>
                  </a:lnTo>
                  <a:lnTo>
                    <a:pt x="5652" y="2843"/>
                  </a:lnTo>
                  <a:lnTo>
                    <a:pt x="5662" y="2831"/>
                  </a:lnTo>
                  <a:lnTo>
                    <a:pt x="5671" y="2819"/>
                  </a:lnTo>
                  <a:lnTo>
                    <a:pt x="5681" y="2807"/>
                  </a:lnTo>
                  <a:lnTo>
                    <a:pt x="5686" y="2800"/>
                  </a:lnTo>
                  <a:lnTo>
                    <a:pt x="5690" y="2792"/>
                  </a:lnTo>
                  <a:lnTo>
                    <a:pt x="5694" y="2783"/>
                  </a:lnTo>
                  <a:lnTo>
                    <a:pt x="5697" y="2774"/>
                  </a:lnTo>
                  <a:lnTo>
                    <a:pt x="5700" y="2765"/>
                  </a:lnTo>
                  <a:lnTo>
                    <a:pt x="5702" y="2756"/>
                  </a:lnTo>
                  <a:lnTo>
                    <a:pt x="5704" y="2738"/>
                  </a:lnTo>
                  <a:lnTo>
                    <a:pt x="5706" y="2698"/>
                  </a:lnTo>
                  <a:lnTo>
                    <a:pt x="5708" y="2679"/>
                  </a:lnTo>
                  <a:lnTo>
                    <a:pt x="5710" y="2660"/>
                  </a:lnTo>
                  <a:lnTo>
                    <a:pt x="5712" y="2650"/>
                  </a:lnTo>
                  <a:lnTo>
                    <a:pt x="5715" y="2642"/>
                  </a:lnTo>
                  <a:lnTo>
                    <a:pt x="5718" y="2633"/>
                  </a:lnTo>
                  <a:lnTo>
                    <a:pt x="5723" y="2625"/>
                  </a:lnTo>
                  <a:lnTo>
                    <a:pt x="5726" y="2620"/>
                  </a:lnTo>
                  <a:lnTo>
                    <a:pt x="5730" y="2615"/>
                  </a:lnTo>
                  <a:lnTo>
                    <a:pt x="5738" y="2608"/>
                  </a:lnTo>
                  <a:lnTo>
                    <a:pt x="5747" y="2601"/>
                  </a:lnTo>
                  <a:lnTo>
                    <a:pt x="5757" y="2596"/>
                  </a:lnTo>
                  <a:lnTo>
                    <a:pt x="5767" y="2591"/>
                  </a:lnTo>
                  <a:lnTo>
                    <a:pt x="5777" y="2585"/>
                  </a:lnTo>
                  <a:lnTo>
                    <a:pt x="5785" y="2578"/>
                  </a:lnTo>
                  <a:lnTo>
                    <a:pt x="5789" y="2574"/>
                  </a:lnTo>
                  <a:lnTo>
                    <a:pt x="5794" y="2569"/>
                  </a:lnTo>
                  <a:lnTo>
                    <a:pt x="5800" y="2560"/>
                  </a:lnTo>
                  <a:lnTo>
                    <a:pt x="5805" y="2549"/>
                  </a:lnTo>
                  <a:lnTo>
                    <a:pt x="5810" y="2538"/>
                  </a:lnTo>
                  <a:lnTo>
                    <a:pt x="5814" y="2526"/>
                  </a:lnTo>
                  <a:lnTo>
                    <a:pt x="5821" y="2500"/>
                  </a:lnTo>
                  <a:lnTo>
                    <a:pt x="5826" y="2478"/>
                  </a:lnTo>
                  <a:lnTo>
                    <a:pt x="5830" y="2458"/>
                  </a:lnTo>
                  <a:lnTo>
                    <a:pt x="5832" y="2435"/>
                  </a:lnTo>
                  <a:lnTo>
                    <a:pt x="5835" y="2413"/>
                  </a:lnTo>
                  <a:lnTo>
                    <a:pt x="5835" y="2391"/>
                  </a:lnTo>
                  <a:lnTo>
                    <a:pt x="5835" y="2367"/>
                  </a:lnTo>
                  <a:lnTo>
                    <a:pt x="5832" y="2345"/>
                  </a:lnTo>
                  <a:lnTo>
                    <a:pt x="5830" y="2334"/>
                  </a:lnTo>
                  <a:lnTo>
                    <a:pt x="5827" y="2324"/>
                  </a:lnTo>
                  <a:lnTo>
                    <a:pt x="5823" y="2314"/>
                  </a:lnTo>
                  <a:lnTo>
                    <a:pt x="5819" y="2304"/>
                  </a:lnTo>
                  <a:lnTo>
                    <a:pt x="5810" y="2285"/>
                  </a:lnTo>
                  <a:lnTo>
                    <a:pt x="5802" y="2272"/>
                  </a:lnTo>
                  <a:lnTo>
                    <a:pt x="5799" y="2265"/>
                  </a:lnTo>
                  <a:lnTo>
                    <a:pt x="5797" y="2257"/>
                  </a:lnTo>
                  <a:lnTo>
                    <a:pt x="5794" y="2248"/>
                  </a:lnTo>
                  <a:lnTo>
                    <a:pt x="5793" y="2236"/>
                  </a:lnTo>
                  <a:lnTo>
                    <a:pt x="5792" y="2215"/>
                  </a:lnTo>
                  <a:lnTo>
                    <a:pt x="5793" y="2188"/>
                  </a:lnTo>
                  <a:lnTo>
                    <a:pt x="5795" y="2156"/>
                  </a:lnTo>
                  <a:lnTo>
                    <a:pt x="5797" y="2123"/>
                  </a:lnTo>
                  <a:lnTo>
                    <a:pt x="5803" y="2060"/>
                  </a:lnTo>
                  <a:lnTo>
                    <a:pt x="5806" y="2020"/>
                  </a:lnTo>
                  <a:lnTo>
                    <a:pt x="5807" y="1961"/>
                  </a:lnTo>
                  <a:lnTo>
                    <a:pt x="5806" y="1932"/>
                  </a:lnTo>
                  <a:lnTo>
                    <a:pt x="5804" y="1904"/>
                  </a:lnTo>
                  <a:lnTo>
                    <a:pt x="5802" y="1876"/>
                  </a:lnTo>
                  <a:lnTo>
                    <a:pt x="5798" y="1848"/>
                  </a:lnTo>
                  <a:lnTo>
                    <a:pt x="5793" y="1820"/>
                  </a:lnTo>
                  <a:lnTo>
                    <a:pt x="5786" y="1790"/>
                  </a:lnTo>
                  <a:lnTo>
                    <a:pt x="5782" y="1779"/>
                  </a:lnTo>
                  <a:lnTo>
                    <a:pt x="5777" y="1767"/>
                  </a:lnTo>
                  <a:lnTo>
                    <a:pt x="5770" y="1753"/>
                  </a:lnTo>
                  <a:lnTo>
                    <a:pt x="5761" y="1738"/>
                  </a:lnTo>
                  <a:lnTo>
                    <a:pt x="5751" y="1722"/>
                  </a:lnTo>
                  <a:lnTo>
                    <a:pt x="5746" y="1716"/>
                  </a:lnTo>
                  <a:lnTo>
                    <a:pt x="5740" y="1709"/>
                  </a:lnTo>
                  <a:lnTo>
                    <a:pt x="5733" y="1704"/>
                  </a:lnTo>
                  <a:lnTo>
                    <a:pt x="5727" y="1700"/>
                  </a:lnTo>
                  <a:lnTo>
                    <a:pt x="5654" y="1687"/>
                  </a:lnTo>
                  <a:lnTo>
                    <a:pt x="5609" y="1645"/>
                  </a:lnTo>
                  <a:lnTo>
                    <a:pt x="5592" y="1635"/>
                  </a:lnTo>
                  <a:lnTo>
                    <a:pt x="5574" y="1626"/>
                  </a:lnTo>
                  <a:lnTo>
                    <a:pt x="5557" y="1619"/>
                  </a:lnTo>
                  <a:lnTo>
                    <a:pt x="5540" y="1612"/>
                  </a:lnTo>
                  <a:lnTo>
                    <a:pt x="5523" y="1606"/>
                  </a:lnTo>
                  <a:lnTo>
                    <a:pt x="5505" y="1601"/>
                  </a:lnTo>
                  <a:lnTo>
                    <a:pt x="5488" y="1597"/>
                  </a:lnTo>
                  <a:lnTo>
                    <a:pt x="5471" y="1593"/>
                  </a:lnTo>
                  <a:lnTo>
                    <a:pt x="5454" y="1590"/>
                  </a:lnTo>
                  <a:lnTo>
                    <a:pt x="5437" y="1589"/>
                  </a:lnTo>
                  <a:lnTo>
                    <a:pt x="5420" y="1588"/>
                  </a:lnTo>
                  <a:lnTo>
                    <a:pt x="5404" y="1587"/>
                  </a:lnTo>
                  <a:lnTo>
                    <a:pt x="5371" y="1588"/>
                  </a:lnTo>
                  <a:lnTo>
                    <a:pt x="5339" y="1591"/>
                  </a:lnTo>
                  <a:lnTo>
                    <a:pt x="5308" y="1597"/>
                  </a:lnTo>
                  <a:lnTo>
                    <a:pt x="5277" y="1603"/>
                  </a:lnTo>
                  <a:lnTo>
                    <a:pt x="5249" y="1611"/>
                  </a:lnTo>
                  <a:lnTo>
                    <a:pt x="5221" y="1619"/>
                  </a:lnTo>
                  <a:lnTo>
                    <a:pt x="5195" y="1628"/>
                  </a:lnTo>
                  <a:lnTo>
                    <a:pt x="5171" y="1637"/>
                  </a:lnTo>
                  <a:lnTo>
                    <a:pt x="5127" y="1654"/>
                  </a:lnTo>
                  <a:lnTo>
                    <a:pt x="5114" y="1659"/>
                  </a:lnTo>
                  <a:lnTo>
                    <a:pt x="5100" y="1665"/>
                  </a:lnTo>
                  <a:lnTo>
                    <a:pt x="5086" y="1672"/>
                  </a:lnTo>
                  <a:lnTo>
                    <a:pt x="5073" y="1680"/>
                  </a:lnTo>
                  <a:lnTo>
                    <a:pt x="5061" y="1689"/>
                  </a:lnTo>
                  <a:lnTo>
                    <a:pt x="5049" y="1698"/>
                  </a:lnTo>
                  <a:lnTo>
                    <a:pt x="5038" y="1709"/>
                  </a:lnTo>
                  <a:lnTo>
                    <a:pt x="5027" y="1720"/>
                  </a:lnTo>
                  <a:lnTo>
                    <a:pt x="5015" y="1732"/>
                  </a:lnTo>
                  <a:lnTo>
                    <a:pt x="5005" y="1746"/>
                  </a:lnTo>
                  <a:lnTo>
                    <a:pt x="4996" y="1760"/>
                  </a:lnTo>
                  <a:lnTo>
                    <a:pt x="4987" y="1775"/>
                  </a:lnTo>
                  <a:lnTo>
                    <a:pt x="4979" y="1790"/>
                  </a:lnTo>
                  <a:lnTo>
                    <a:pt x="4971" y="1806"/>
                  </a:lnTo>
                  <a:lnTo>
                    <a:pt x="4963" y="1825"/>
                  </a:lnTo>
                  <a:lnTo>
                    <a:pt x="4957" y="1842"/>
                  </a:lnTo>
                  <a:lnTo>
                    <a:pt x="4951" y="1861"/>
                  </a:lnTo>
                  <a:lnTo>
                    <a:pt x="4944" y="1881"/>
                  </a:lnTo>
                  <a:lnTo>
                    <a:pt x="4940" y="1901"/>
                  </a:lnTo>
                  <a:lnTo>
                    <a:pt x="4936" y="1922"/>
                  </a:lnTo>
                  <a:lnTo>
                    <a:pt x="4932" y="1944"/>
                  </a:lnTo>
                  <a:lnTo>
                    <a:pt x="4930" y="1967"/>
                  </a:lnTo>
                  <a:lnTo>
                    <a:pt x="4928" y="1990"/>
                  </a:lnTo>
                  <a:lnTo>
                    <a:pt x="4927" y="2014"/>
                  </a:lnTo>
                  <a:lnTo>
                    <a:pt x="4927" y="2039"/>
                  </a:lnTo>
                  <a:lnTo>
                    <a:pt x="4927" y="2064"/>
                  </a:lnTo>
                  <a:lnTo>
                    <a:pt x="4928" y="2091"/>
                  </a:lnTo>
                  <a:lnTo>
                    <a:pt x="4930" y="2117"/>
                  </a:lnTo>
                  <a:lnTo>
                    <a:pt x="4933" y="2144"/>
                  </a:lnTo>
                  <a:lnTo>
                    <a:pt x="4937" y="2173"/>
                  </a:lnTo>
                  <a:lnTo>
                    <a:pt x="4942" y="2201"/>
                  </a:lnTo>
                  <a:lnTo>
                    <a:pt x="4948" y="2231"/>
                  </a:lnTo>
                  <a:lnTo>
                    <a:pt x="4949" y="2240"/>
                  </a:lnTo>
                  <a:lnTo>
                    <a:pt x="4951" y="2249"/>
                  </a:lnTo>
                  <a:lnTo>
                    <a:pt x="4949" y="2258"/>
                  </a:lnTo>
                  <a:lnTo>
                    <a:pt x="4948" y="2265"/>
                  </a:lnTo>
                  <a:lnTo>
                    <a:pt x="4946" y="2273"/>
                  </a:lnTo>
                  <a:lnTo>
                    <a:pt x="4944" y="2280"/>
                  </a:lnTo>
                  <a:lnTo>
                    <a:pt x="4938" y="2292"/>
                  </a:lnTo>
                  <a:lnTo>
                    <a:pt x="4931" y="2305"/>
                  </a:lnTo>
                  <a:lnTo>
                    <a:pt x="4926" y="2316"/>
                  </a:lnTo>
                  <a:lnTo>
                    <a:pt x="4922" y="2327"/>
                  </a:lnTo>
                  <a:lnTo>
                    <a:pt x="4921" y="2332"/>
                  </a:lnTo>
                  <a:lnTo>
                    <a:pt x="4921" y="2337"/>
                  </a:lnTo>
                  <a:lnTo>
                    <a:pt x="4926" y="2399"/>
                  </a:lnTo>
                  <a:lnTo>
                    <a:pt x="4929" y="2436"/>
                  </a:lnTo>
                  <a:lnTo>
                    <a:pt x="4934" y="2475"/>
                  </a:lnTo>
                  <a:lnTo>
                    <a:pt x="4938" y="2494"/>
                  </a:lnTo>
                  <a:lnTo>
                    <a:pt x="4942" y="2513"/>
                  </a:lnTo>
                  <a:lnTo>
                    <a:pt x="4947" y="2530"/>
                  </a:lnTo>
                  <a:lnTo>
                    <a:pt x="4954" y="2546"/>
                  </a:lnTo>
                  <a:lnTo>
                    <a:pt x="4961" y="2561"/>
                  </a:lnTo>
                  <a:lnTo>
                    <a:pt x="4969" y="2574"/>
                  </a:lnTo>
                  <a:lnTo>
                    <a:pt x="4974" y="2579"/>
                  </a:lnTo>
                  <a:lnTo>
                    <a:pt x="4978" y="2585"/>
                  </a:lnTo>
                  <a:lnTo>
                    <a:pt x="4984" y="2590"/>
                  </a:lnTo>
                  <a:lnTo>
                    <a:pt x="4989" y="2594"/>
                  </a:lnTo>
                  <a:lnTo>
                    <a:pt x="4999" y="2597"/>
                  </a:lnTo>
                  <a:lnTo>
                    <a:pt x="5015" y="2602"/>
                  </a:lnTo>
                  <a:lnTo>
                    <a:pt x="5031" y="2605"/>
                  </a:lnTo>
                  <a:lnTo>
                    <a:pt x="5036" y="2606"/>
                  </a:lnTo>
                  <a:lnTo>
                    <a:pt x="5038" y="2605"/>
                  </a:lnTo>
                  <a:lnTo>
                    <a:pt x="5055" y="2792"/>
                  </a:lnTo>
                  <a:lnTo>
                    <a:pt x="5058" y="2800"/>
                  </a:lnTo>
                  <a:lnTo>
                    <a:pt x="5062" y="2806"/>
                  </a:lnTo>
                  <a:lnTo>
                    <a:pt x="5070" y="2818"/>
                  </a:lnTo>
                  <a:lnTo>
                    <a:pt x="5078" y="2828"/>
                  </a:lnTo>
                  <a:lnTo>
                    <a:pt x="5087" y="2838"/>
                  </a:lnTo>
                  <a:lnTo>
                    <a:pt x="5097" y="2849"/>
                  </a:lnTo>
                  <a:lnTo>
                    <a:pt x="5105" y="2861"/>
                  </a:lnTo>
                  <a:lnTo>
                    <a:pt x="5109" y="2869"/>
                  </a:lnTo>
                  <a:lnTo>
                    <a:pt x="5112" y="2877"/>
                  </a:lnTo>
                  <a:lnTo>
                    <a:pt x="5115" y="2887"/>
                  </a:lnTo>
                  <a:lnTo>
                    <a:pt x="5117" y="2897"/>
                  </a:lnTo>
                  <a:lnTo>
                    <a:pt x="5071" y="2908"/>
                  </a:lnTo>
                  <a:lnTo>
                    <a:pt x="5055" y="2942"/>
                  </a:lnTo>
                  <a:lnTo>
                    <a:pt x="5036" y="2980"/>
                  </a:lnTo>
                  <a:lnTo>
                    <a:pt x="5026" y="3000"/>
                  </a:lnTo>
                  <a:lnTo>
                    <a:pt x="5014" y="3020"/>
                  </a:lnTo>
                  <a:lnTo>
                    <a:pt x="5002" y="3037"/>
                  </a:lnTo>
                  <a:lnTo>
                    <a:pt x="4990" y="3052"/>
                  </a:lnTo>
                  <a:lnTo>
                    <a:pt x="5169" y="3128"/>
                  </a:lnTo>
                  <a:lnTo>
                    <a:pt x="5371" y="3214"/>
                  </a:lnTo>
                  <a:lnTo>
                    <a:pt x="5394" y="3224"/>
                  </a:lnTo>
                  <a:lnTo>
                    <a:pt x="5417" y="3233"/>
                  </a:lnTo>
                  <a:lnTo>
                    <a:pt x="5467" y="3250"/>
                  </a:lnTo>
                  <a:lnTo>
                    <a:pt x="5517" y="3267"/>
                  </a:lnTo>
                  <a:lnTo>
                    <a:pt x="5542" y="3277"/>
                  </a:lnTo>
                  <a:lnTo>
                    <a:pt x="5567" y="3287"/>
                  </a:lnTo>
                  <a:lnTo>
                    <a:pt x="5593" y="3299"/>
                  </a:lnTo>
                  <a:lnTo>
                    <a:pt x="5618" y="3311"/>
                  </a:lnTo>
                  <a:lnTo>
                    <a:pt x="5642" y="3324"/>
                  </a:lnTo>
                  <a:lnTo>
                    <a:pt x="5667" y="3338"/>
                  </a:lnTo>
                  <a:lnTo>
                    <a:pt x="5690" y="3354"/>
                  </a:lnTo>
                  <a:lnTo>
                    <a:pt x="5712" y="3373"/>
                  </a:lnTo>
                  <a:lnTo>
                    <a:pt x="5734" y="3392"/>
                  </a:lnTo>
                  <a:lnTo>
                    <a:pt x="5744" y="3402"/>
                  </a:lnTo>
                  <a:lnTo>
                    <a:pt x="5754" y="3413"/>
                  </a:lnTo>
                  <a:lnTo>
                    <a:pt x="5763" y="3425"/>
                  </a:lnTo>
                  <a:lnTo>
                    <a:pt x="5772" y="3438"/>
                  </a:lnTo>
                  <a:lnTo>
                    <a:pt x="5780" y="3450"/>
                  </a:lnTo>
                  <a:lnTo>
                    <a:pt x="5788" y="3463"/>
                  </a:lnTo>
                  <a:lnTo>
                    <a:pt x="5796" y="3477"/>
                  </a:lnTo>
                  <a:lnTo>
                    <a:pt x="5803" y="3491"/>
                  </a:lnTo>
                  <a:lnTo>
                    <a:pt x="5810" y="3507"/>
                  </a:lnTo>
                  <a:lnTo>
                    <a:pt x="5815" y="3523"/>
                  </a:lnTo>
                  <a:lnTo>
                    <a:pt x="5821" y="3540"/>
                  </a:lnTo>
                  <a:lnTo>
                    <a:pt x="5821" y="3558"/>
                  </a:lnTo>
                  <a:lnTo>
                    <a:pt x="5822" y="3635"/>
                  </a:lnTo>
                  <a:lnTo>
                    <a:pt x="5824" y="3733"/>
                  </a:lnTo>
                  <a:lnTo>
                    <a:pt x="5825" y="3764"/>
                  </a:lnTo>
                  <a:lnTo>
                    <a:pt x="6523" y="3764"/>
                  </a:lnTo>
                  <a:lnTo>
                    <a:pt x="6524" y="3725"/>
                  </a:lnTo>
                  <a:lnTo>
                    <a:pt x="6524" y="3679"/>
                  </a:lnTo>
                  <a:lnTo>
                    <a:pt x="6522" y="3582"/>
                  </a:lnTo>
                  <a:lnTo>
                    <a:pt x="6519" y="3488"/>
                  </a:lnTo>
                  <a:lnTo>
                    <a:pt x="6518" y="3416"/>
                  </a:lnTo>
                  <a:close/>
                </a:path>
              </a:pathLst>
            </a:cu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8" name="图片 27" descr="维护人员-new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846" y="1848"/>
              <a:ext cx="1072" cy="902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2365" y="7090"/>
              <a:ext cx="836" cy="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425" y="2750"/>
              <a:ext cx="1109" cy="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管理者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91" y="2750"/>
              <a:ext cx="1381" cy="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维护人员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连接符: 肘形 31"/>
            <p:cNvCxnSpPr/>
            <p:nvPr/>
          </p:nvCxnSpPr>
          <p:spPr>
            <a:xfrm rot="5400000">
              <a:off x="6436" y="648"/>
              <a:ext cx="845" cy="599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连接符: 肘形 32"/>
            <p:cNvCxnSpPr/>
            <p:nvPr/>
          </p:nvCxnSpPr>
          <p:spPr>
            <a:xfrm rot="16200000" flipH="1">
              <a:off x="10572" y="3446"/>
              <a:ext cx="766" cy="435"/>
            </a:xfrm>
            <a:prstGeom prst="bentConnector3">
              <a:avLst/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/>
            <p:cNvCxnSpPr>
              <a:stCxn id="23" idx="2"/>
              <a:endCxn id="18" idx="0"/>
            </p:cNvCxnSpPr>
            <p:nvPr/>
          </p:nvCxnSpPr>
          <p:spPr>
            <a:xfrm rot="5400000">
              <a:off x="8570" y="2170"/>
              <a:ext cx="776" cy="302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/>
            <p:nvPr/>
          </p:nvCxnSpPr>
          <p:spPr>
            <a:xfrm rot="16200000" flipH="1">
              <a:off x="11537" y="2657"/>
              <a:ext cx="829" cy="1976"/>
            </a:xfrm>
            <a:prstGeom prst="bentConnector3">
              <a:avLst>
                <a:gd name="adj1" fmla="val 35198"/>
              </a:avLst>
            </a:prstGeom>
            <a:ln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404" y="4068"/>
              <a:ext cx="1107" cy="1116"/>
            </a:xfrm>
            <a:prstGeom prst="rect">
              <a:avLst/>
            </a:prstGeom>
            <a:solidFill>
              <a:srgbClr val="078BCD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知识建模</a:t>
              </a:r>
              <a:endParaRPr lang="zh-CN" altLang="en-US" sz="18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109" y="1868"/>
              <a:ext cx="2165" cy="1674"/>
            </a:xfrm>
            <a:prstGeom prst="rect">
              <a:avLst/>
            </a:prstGeom>
            <a:noFill/>
            <a:ln>
              <a:solidFill>
                <a:srgbClr val="1664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箭头连接符 37"/>
            <p:cNvCxnSpPr/>
            <p:nvPr/>
          </p:nvCxnSpPr>
          <p:spPr>
            <a:xfrm flipH="1">
              <a:off x="5304" y="2705"/>
              <a:ext cx="712" cy="0"/>
            </a:xfrm>
            <a:prstGeom prst="straightConnector1">
              <a:avLst/>
            </a:prstGeom>
            <a:ln>
              <a:solidFill>
                <a:srgbClr val="078BC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10555" y="4068"/>
              <a:ext cx="1107" cy="1116"/>
            </a:xfrm>
            <a:prstGeom prst="rect">
              <a:avLst/>
            </a:prstGeom>
            <a:solidFill>
              <a:srgbClr val="5AC6D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知识更新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438" y="4490"/>
              <a:ext cx="235" cy="274"/>
            </a:xfrm>
            <a:custGeom>
              <a:avLst/>
              <a:gdLst>
                <a:gd name="connsiteX0" fmla="*/ 0 w 148964"/>
                <a:gd name="connsiteY0" fmla="*/ 34852 h 174259"/>
                <a:gd name="connsiteX1" fmla="*/ 74482 w 148964"/>
                <a:gd name="connsiteY1" fmla="*/ 34852 h 174259"/>
                <a:gd name="connsiteX2" fmla="*/ 74482 w 148964"/>
                <a:gd name="connsiteY2" fmla="*/ 0 h 174259"/>
                <a:gd name="connsiteX3" fmla="*/ 148964 w 148964"/>
                <a:gd name="connsiteY3" fmla="*/ 87130 h 174259"/>
                <a:gd name="connsiteX4" fmla="*/ 74482 w 148964"/>
                <a:gd name="connsiteY4" fmla="*/ 174259 h 174259"/>
                <a:gd name="connsiteX5" fmla="*/ 74482 w 148964"/>
                <a:gd name="connsiteY5" fmla="*/ 139407 h 174259"/>
                <a:gd name="connsiteX6" fmla="*/ 0 w 148964"/>
                <a:gd name="connsiteY6" fmla="*/ 139407 h 174259"/>
                <a:gd name="connsiteX7" fmla="*/ 0 w 148964"/>
                <a:gd name="connsiteY7" fmla="*/ 34852 h 17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964" h="174259">
                  <a:moveTo>
                    <a:pt x="0" y="34852"/>
                  </a:moveTo>
                  <a:lnTo>
                    <a:pt x="74482" y="34852"/>
                  </a:lnTo>
                  <a:lnTo>
                    <a:pt x="74482" y="0"/>
                  </a:lnTo>
                  <a:lnTo>
                    <a:pt x="148964" y="87130"/>
                  </a:lnTo>
                  <a:lnTo>
                    <a:pt x="74482" y="174259"/>
                  </a:lnTo>
                  <a:lnTo>
                    <a:pt x="74482" y="139407"/>
                  </a:lnTo>
                  <a:lnTo>
                    <a:pt x="0" y="139407"/>
                  </a:lnTo>
                  <a:lnTo>
                    <a:pt x="0" y="34852"/>
                  </a:lnTo>
                  <a:close/>
                </a:path>
              </a:pathLst>
            </a:custGeom>
            <a:solidFill>
              <a:srgbClr val="1664F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34852" rIns="44689" bIns="34852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700" kern="1200"/>
            </a:p>
          </p:txBody>
        </p:sp>
        <p:sp>
          <p:nvSpPr>
            <p:cNvPr id="41" name="Rectangle 7"/>
            <p:cNvSpPr>
              <a:spLocks noChangeArrowheads="1"/>
            </p:cNvSpPr>
            <p:nvPr/>
          </p:nvSpPr>
          <p:spPr bwMode="auto">
            <a:xfrm>
              <a:off x="2562" y="5762"/>
              <a:ext cx="1179" cy="452"/>
            </a:xfrm>
            <a:prstGeom prst="rect">
              <a:avLst/>
            </a:prstGeom>
            <a:solidFill>
              <a:srgbClr val="5AC6D6"/>
            </a:solidFill>
            <a:ln>
              <a:noFill/>
            </a:ln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选择模型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7"/>
            <p:cNvSpPr>
              <a:spLocks noChangeArrowheads="1"/>
            </p:cNvSpPr>
            <p:nvPr/>
          </p:nvSpPr>
          <p:spPr bwMode="auto">
            <a:xfrm>
              <a:off x="4181" y="5762"/>
              <a:ext cx="1176" cy="452"/>
            </a:xfrm>
            <a:prstGeom prst="rect">
              <a:avLst/>
            </a:prstGeom>
            <a:solidFill>
              <a:srgbClr val="5AC6D6"/>
            </a:solidFill>
            <a:ln>
              <a:noFill/>
            </a:ln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在线录入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7"/>
            <p:cNvSpPr>
              <a:spLocks noChangeArrowheads="1"/>
            </p:cNvSpPr>
            <p:nvPr/>
          </p:nvSpPr>
          <p:spPr bwMode="auto">
            <a:xfrm>
              <a:off x="4183" y="6346"/>
              <a:ext cx="1179" cy="452"/>
            </a:xfrm>
            <a:prstGeom prst="rect">
              <a:avLst/>
            </a:prstGeom>
            <a:solidFill>
              <a:srgbClr val="5AC6D6"/>
            </a:solidFill>
            <a:ln>
              <a:noFill/>
            </a:ln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保存提交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2568" y="7345"/>
              <a:ext cx="1179" cy="4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选择模型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4183" y="7055"/>
              <a:ext cx="1179" cy="452"/>
            </a:xfrm>
            <a:prstGeom prst="rect">
              <a:avLst/>
            </a:prstGeom>
            <a:solidFill>
              <a:srgbClr val="5AC6D6"/>
            </a:solidFill>
            <a:ln>
              <a:noFill/>
            </a:ln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下载模板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4183" y="7635"/>
              <a:ext cx="1179" cy="452"/>
            </a:xfrm>
            <a:prstGeom prst="rect">
              <a:avLst/>
            </a:prstGeom>
            <a:solidFill>
              <a:srgbClr val="5AC6D6"/>
            </a:solidFill>
            <a:ln>
              <a:noFill/>
            </a:ln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离线编辑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7"/>
            <p:cNvSpPr>
              <a:spLocks noChangeArrowheads="1"/>
            </p:cNvSpPr>
            <p:nvPr/>
          </p:nvSpPr>
          <p:spPr bwMode="auto">
            <a:xfrm>
              <a:off x="2568" y="7345"/>
              <a:ext cx="1179" cy="452"/>
            </a:xfrm>
            <a:prstGeom prst="rect">
              <a:avLst/>
            </a:prstGeom>
            <a:solidFill>
              <a:srgbClr val="5AC6D6"/>
            </a:solidFill>
            <a:ln>
              <a:noFill/>
            </a:ln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上传提交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50" y="6370"/>
              <a:ext cx="1152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在线采编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50" y="7652"/>
              <a:ext cx="1152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离线采编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" y="5783"/>
              <a:ext cx="547" cy="547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" y="7110"/>
              <a:ext cx="560" cy="560"/>
            </a:xfrm>
            <a:prstGeom prst="rect">
              <a:avLst/>
            </a:prstGeom>
          </p:spPr>
        </p:pic>
        <p:cxnSp>
          <p:nvCxnSpPr>
            <p:cNvPr id="52" name="直接连接符 51"/>
            <p:cNvCxnSpPr/>
            <p:nvPr/>
          </p:nvCxnSpPr>
          <p:spPr>
            <a:xfrm>
              <a:off x="5811" y="5994"/>
              <a:ext cx="0" cy="577"/>
            </a:xfrm>
            <a:prstGeom prst="line">
              <a:avLst/>
            </a:prstGeom>
            <a:ln>
              <a:solidFill>
                <a:srgbClr val="B09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659" y="5564"/>
              <a:ext cx="5351" cy="2654"/>
            </a:xfrm>
            <a:prstGeom prst="rect">
              <a:avLst/>
            </a:prstGeom>
            <a:noFill/>
            <a:ln>
              <a:solidFill>
                <a:srgbClr val="5AC6D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/>
            <p:cNvCxnSpPr/>
            <p:nvPr/>
          </p:nvCxnSpPr>
          <p:spPr>
            <a:xfrm flipH="1">
              <a:off x="3782" y="5212"/>
              <a:ext cx="6" cy="35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/>
            <p:cNvSpPr/>
            <p:nvPr/>
          </p:nvSpPr>
          <p:spPr>
            <a:xfrm>
              <a:off x="7593" y="5821"/>
              <a:ext cx="1292" cy="425"/>
            </a:xfrm>
            <a:prstGeom prst="rect">
              <a:avLst/>
            </a:prstGeom>
            <a:solidFill>
              <a:srgbClr val="1E30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投诉知识</a:t>
              </a:r>
              <a:endParaRPr lang="zh-CN" altLang="en-US" sz="10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971" y="5821"/>
              <a:ext cx="1292" cy="425"/>
            </a:xfrm>
            <a:prstGeom prst="rect">
              <a:avLst/>
            </a:prstGeom>
            <a:solidFill>
              <a:srgbClr val="1E30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排障知识</a:t>
              </a:r>
              <a:endParaRPr lang="zh-CN" altLang="en-US" sz="10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593" y="7568"/>
              <a:ext cx="1292" cy="425"/>
            </a:xfrm>
            <a:prstGeom prst="rect">
              <a:avLst/>
            </a:prstGeom>
            <a:solidFill>
              <a:srgbClr val="1E30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审计规范</a:t>
              </a:r>
              <a:endParaRPr lang="zh-CN" altLang="en-US" sz="10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8971" y="7568"/>
              <a:ext cx="1292" cy="425"/>
            </a:xfrm>
            <a:prstGeom prst="rect">
              <a:avLst/>
            </a:prstGeom>
            <a:solidFill>
              <a:srgbClr val="1E30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报销流程</a:t>
              </a:r>
              <a:endParaRPr lang="zh-CN" altLang="en-US" sz="10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903" y="5819"/>
              <a:ext cx="603" cy="425"/>
            </a:xfrm>
            <a:prstGeom prst="rect">
              <a:avLst/>
            </a:prstGeom>
            <a:solidFill>
              <a:srgbClr val="1E30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2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903" y="7566"/>
              <a:ext cx="603" cy="425"/>
            </a:xfrm>
            <a:prstGeom prst="rect">
              <a:avLst/>
            </a:prstGeom>
            <a:solidFill>
              <a:srgbClr val="1E30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2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606" y="6372"/>
              <a:ext cx="1292" cy="425"/>
            </a:xfrm>
            <a:prstGeom prst="rect">
              <a:avLst/>
            </a:prstGeom>
            <a:solidFill>
              <a:srgbClr val="1E30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营销话术</a:t>
              </a:r>
              <a:endParaRPr lang="zh-CN" altLang="en-US" sz="10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983" y="6372"/>
              <a:ext cx="1292" cy="425"/>
            </a:xfrm>
            <a:prstGeom prst="rect">
              <a:avLst/>
            </a:prstGeom>
            <a:solidFill>
              <a:srgbClr val="1E30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0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热销套餐</a:t>
              </a:r>
              <a:endParaRPr lang="zh-CN" altLang="en-US" sz="10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6916" y="6370"/>
              <a:ext cx="603" cy="425"/>
            </a:xfrm>
            <a:prstGeom prst="rect">
              <a:avLst/>
            </a:prstGeom>
            <a:solidFill>
              <a:srgbClr val="1E309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60" tIns="89160" rIns="89160" bIns="8916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2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0477" y="5805"/>
              <a:ext cx="1292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客服座席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0477" y="6352"/>
              <a:ext cx="1292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营销专员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477" y="7539"/>
              <a:ext cx="1292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财务人员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477" y="6956"/>
              <a:ext cx="1292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282" y="6976"/>
              <a:ext cx="1292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连接符: 肘形 69"/>
            <p:cNvCxnSpPr>
              <a:stCxn id="30" idx="2"/>
              <a:endCxn id="16" idx="0"/>
            </p:cNvCxnSpPr>
            <p:nvPr/>
          </p:nvCxnSpPr>
          <p:spPr>
            <a:xfrm rot="5400000">
              <a:off x="5876" y="2964"/>
              <a:ext cx="845" cy="1362"/>
            </a:xfrm>
            <a:prstGeom prst="bentConnector3">
              <a:avLst>
                <a:gd name="adj1" fmla="val 39482"/>
              </a:avLst>
            </a:prstGeom>
            <a:ln>
              <a:solidFill>
                <a:srgbClr val="078BC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: 剪去对角 70"/>
            <p:cNvSpPr/>
            <p:nvPr/>
          </p:nvSpPr>
          <p:spPr>
            <a:xfrm>
              <a:off x="686" y="1940"/>
              <a:ext cx="1691" cy="395"/>
            </a:xfrm>
            <a:prstGeom prst="snip2Diag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模板关联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2" name="矩形: 剪去对角 71"/>
            <p:cNvSpPr/>
            <p:nvPr/>
          </p:nvSpPr>
          <p:spPr>
            <a:xfrm>
              <a:off x="686" y="2514"/>
              <a:ext cx="1691" cy="395"/>
            </a:xfrm>
            <a:prstGeom prst="snip2Diag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原子关联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3" name="矩形: 剪去对角 72"/>
            <p:cNvSpPr/>
            <p:nvPr/>
          </p:nvSpPr>
          <p:spPr>
            <a:xfrm>
              <a:off x="686" y="3088"/>
              <a:ext cx="1691" cy="395"/>
            </a:xfrm>
            <a:prstGeom prst="snip2Diag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分类关联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4" name="箭头: 右 73"/>
            <p:cNvSpPr/>
            <p:nvPr/>
          </p:nvSpPr>
          <p:spPr>
            <a:xfrm>
              <a:off x="2728" y="2274"/>
              <a:ext cx="223" cy="684"/>
            </a:xfrm>
            <a:prstGeom prst="rightArrow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 sz="101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515" y="1868"/>
              <a:ext cx="1993" cy="1674"/>
            </a:xfrm>
            <a:prstGeom prst="rect">
              <a:avLst/>
            </a:prstGeom>
            <a:noFill/>
            <a:ln>
              <a:solidFill>
                <a:srgbClr val="1664FF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03" y="3543"/>
              <a:ext cx="1691" cy="47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采集辅助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14324" y="1933"/>
              <a:ext cx="1945" cy="494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知识检索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4324" y="3706"/>
              <a:ext cx="1945" cy="494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知识查看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14324" y="5018"/>
              <a:ext cx="1945" cy="494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知识收藏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点赞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14324" y="5777"/>
              <a:ext cx="1945" cy="494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知识评论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14324" y="6552"/>
              <a:ext cx="1945" cy="494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知识分享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14324" y="7578"/>
              <a:ext cx="1945" cy="494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知识反馈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6315" y="7515"/>
              <a:ext cx="2161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促进知识持续改良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16270" y="3941"/>
              <a:ext cx="2507" cy="111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marR="0" lvl="0" indent="-17145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多媒体：视频、音频、图片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171450" marR="0" lvl="0" indent="-17145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结构化：热点知识、推荐知识、最新知识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18" name="直接箭头连接符 117"/>
            <p:cNvCxnSpPr>
              <a:stCxn id="110" idx="2"/>
              <a:endCxn id="111" idx="0"/>
            </p:cNvCxnSpPr>
            <p:nvPr/>
          </p:nvCxnSpPr>
          <p:spPr>
            <a:xfrm>
              <a:off x="15296" y="2428"/>
              <a:ext cx="0" cy="1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/>
            <p:cNvCxnSpPr>
              <a:stCxn id="111" idx="2"/>
              <a:endCxn id="112" idx="0"/>
            </p:cNvCxnSpPr>
            <p:nvPr/>
          </p:nvCxnSpPr>
          <p:spPr>
            <a:xfrm>
              <a:off x="15296" y="4200"/>
              <a:ext cx="0" cy="8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>
              <a:stCxn id="112" idx="2"/>
              <a:endCxn id="113" idx="0"/>
            </p:cNvCxnSpPr>
            <p:nvPr/>
          </p:nvCxnSpPr>
          <p:spPr>
            <a:xfrm>
              <a:off x="15296" y="5512"/>
              <a:ext cx="0" cy="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>
              <a:stCxn id="113" idx="2"/>
              <a:endCxn id="114" idx="0"/>
            </p:cNvCxnSpPr>
            <p:nvPr/>
          </p:nvCxnSpPr>
          <p:spPr>
            <a:xfrm>
              <a:off x="15296" y="6272"/>
              <a:ext cx="0" cy="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>
              <a:stCxn id="114" idx="2"/>
              <a:endCxn id="115" idx="0"/>
            </p:cNvCxnSpPr>
            <p:nvPr/>
          </p:nvCxnSpPr>
          <p:spPr>
            <a:xfrm>
              <a:off x="15296" y="7046"/>
              <a:ext cx="0" cy="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/>
          </p:nvSpPr>
          <p:spPr>
            <a:xfrm>
              <a:off x="16315" y="6556"/>
              <a:ext cx="23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分享优质知识，传播经验、案例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24" name="直接连接符 123"/>
            <p:cNvCxnSpPr/>
            <p:nvPr/>
          </p:nvCxnSpPr>
          <p:spPr>
            <a:xfrm>
              <a:off x="14045" y="1933"/>
              <a:ext cx="0" cy="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文本框 124"/>
            <p:cNvSpPr txBox="1"/>
            <p:nvPr/>
          </p:nvSpPr>
          <p:spPr>
            <a:xfrm>
              <a:off x="13824" y="2645"/>
              <a:ext cx="477" cy="1280"/>
            </a:xfrm>
            <a:prstGeom prst="rect">
              <a:avLst/>
            </a:prstGeom>
            <a:solidFill>
              <a:srgbClr val="EDEFF4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核心应用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13865" y="4919"/>
              <a:ext cx="394" cy="1280"/>
            </a:xfrm>
            <a:prstGeom prst="rect">
              <a:avLst/>
            </a:prstGeom>
            <a:solidFill>
              <a:srgbClr val="EDEFF4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个性应用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13996" y="4618"/>
              <a:ext cx="102" cy="113"/>
            </a:xfrm>
            <a:prstGeom prst="ellipse">
              <a:avLst/>
            </a:prstGeom>
            <a:solidFill>
              <a:srgbClr val="078BCD"/>
            </a:solidFill>
            <a:ln w="19050">
              <a:solidFill>
                <a:srgbClr val="078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3996" y="6389"/>
              <a:ext cx="102" cy="113"/>
            </a:xfrm>
            <a:prstGeom prst="ellipse">
              <a:avLst/>
            </a:prstGeom>
            <a:solidFill>
              <a:srgbClr val="078BCD"/>
            </a:solidFill>
            <a:ln w="19050">
              <a:solidFill>
                <a:srgbClr val="078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6314" y="5361"/>
              <a:ext cx="2527" cy="6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marR="0" lvl="0" indent="-17145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提供个性化知识应用，增加趣味性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14001" y="7956"/>
              <a:ext cx="102" cy="113"/>
            </a:xfrm>
            <a:prstGeom prst="ellipse">
              <a:avLst/>
            </a:prstGeom>
            <a:solidFill>
              <a:srgbClr val="078BCD"/>
            </a:solidFill>
            <a:ln w="19050">
              <a:solidFill>
                <a:srgbClr val="078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3993" y="1933"/>
              <a:ext cx="102" cy="113"/>
            </a:xfrm>
            <a:prstGeom prst="ellipse">
              <a:avLst/>
            </a:prstGeom>
            <a:solidFill>
              <a:srgbClr val="078BCD"/>
            </a:solidFill>
            <a:ln w="19050">
              <a:solidFill>
                <a:srgbClr val="078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13869" y="6941"/>
              <a:ext cx="394" cy="640"/>
            </a:xfrm>
            <a:prstGeom prst="rect">
              <a:avLst/>
            </a:prstGeom>
            <a:solidFill>
              <a:srgbClr val="EDEFF4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其它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5446" y="2552"/>
              <a:ext cx="1410" cy="306"/>
            </a:xfrm>
            <a:prstGeom prst="rect">
              <a:avLst/>
            </a:prstGeom>
            <a:solidFill>
              <a:srgbClr val="EDEFF4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检索关联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5446" y="3094"/>
              <a:ext cx="1410" cy="306"/>
            </a:xfrm>
            <a:prstGeom prst="rect">
              <a:avLst/>
            </a:prstGeom>
            <a:solidFill>
              <a:srgbClr val="EDEFF4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知识智能推荐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41" name="直接连接符 140"/>
            <p:cNvCxnSpPr/>
            <p:nvPr/>
          </p:nvCxnSpPr>
          <p:spPr>
            <a:xfrm flipV="1">
              <a:off x="13728" y="1840"/>
              <a:ext cx="0" cy="6622"/>
            </a:xfrm>
            <a:prstGeom prst="line">
              <a:avLst/>
            </a:prstGeom>
            <a:ln w="38100">
              <a:solidFill>
                <a:schemeClr val="accent1">
                  <a:lumMod val="75000"/>
                  <a:alpha val="99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</a:t>
            </a:r>
            <a:r>
              <a:rPr lang="zh-CN" altLang="en-US"/>
              <a:t>知识库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0415" y="916669"/>
            <a:ext cx="1095673" cy="2523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公告知识库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24520" y="4281777"/>
            <a:ext cx="1095673" cy="2523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知识搜索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92627" y="842617"/>
            <a:ext cx="1440160" cy="4471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pPr algn="l"/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个人知识库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pic>
        <p:nvPicPr>
          <p:cNvPr id="2" name="图片 3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1243965"/>
            <a:ext cx="5271135" cy="2358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3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570" y="1289685"/>
            <a:ext cx="5262245" cy="1553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4533583"/>
            <a:ext cx="5261610" cy="854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3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65" y="4547553"/>
            <a:ext cx="5264150" cy="840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350415" y="4281777"/>
            <a:ext cx="1095673" cy="2523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知识审核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业务功能——客户管理</a:t>
            </a:r>
            <a:endParaRPr lang="zh-CN" altLang="en-US"/>
          </a:p>
        </p:txBody>
      </p:sp>
      <p:pic>
        <p:nvPicPr>
          <p:cNvPr id="2" name="图片 260" descr="D:\Work\项目管理\temp\3.0呼叫中心系统(1)(1)\word\media\image16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1094740"/>
            <a:ext cx="5274310" cy="2386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68525" y="842374"/>
            <a:ext cx="1095673" cy="2523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我的客户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461125" y="842645"/>
            <a:ext cx="227393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客户处理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pic>
        <p:nvPicPr>
          <p:cNvPr id="3" name="图片 268" descr="D:\Work\项目管理\temp\3.0呼叫中心系统(1)(1)\word\media\image1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3820478"/>
            <a:ext cx="5274310" cy="24682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" name="文本框 76"/>
          <p:cNvSpPr txBox="1"/>
          <p:nvPr/>
        </p:nvSpPr>
        <p:spPr>
          <a:xfrm>
            <a:off x="520700" y="3481070"/>
            <a:ext cx="1329055" cy="3028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字段自定义管理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396355" y="3923665"/>
            <a:ext cx="54032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我的客户：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展示属于该工号的客户或者该工号所属部门的客户；具备查看、处理、分配、处理商机等操作；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客户处理：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查看客户的基本信息、沟通记录、历史沟通记录、历史工单记录、商机推进历史，具备保存沟通记录，创建商机，保存客户资料，回收到部门，创建工单等操作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sym typeface="+mn-ea"/>
              </a:rPr>
              <a:t>字段自定义管理：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可自行配置在客户管理中需要的各个字段以及对应的值；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2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5" y="1165225"/>
            <a:ext cx="5273040" cy="2435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8638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建设方案——</a:t>
            </a:r>
            <a:r>
              <a:rPr lang="zh-CN" altLang="en-US"/>
              <a:t>业务场景流程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302895" y="1417320"/>
            <a:ext cx="1193800" cy="4009390"/>
            <a:chOff x="738" y="2492"/>
            <a:chExt cx="2652" cy="6314"/>
          </a:xfrm>
        </p:grpSpPr>
        <p:sp>
          <p:nvSpPr>
            <p:cNvPr id="4" name="矩形 3"/>
            <p:cNvSpPr/>
            <p:nvPr>
              <p:custDataLst>
                <p:tags r:id="rId1"/>
              </p:custDataLst>
            </p:nvPr>
          </p:nvSpPr>
          <p:spPr>
            <a:xfrm>
              <a:off x="738" y="2492"/>
              <a:ext cx="2652" cy="6315"/>
            </a:xfrm>
            <a:prstGeom prst="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>
              <p:custDataLst>
                <p:tags r:id="rId2"/>
              </p:custDataLst>
            </p:nvPr>
          </p:nvSpPr>
          <p:spPr>
            <a:xfrm>
              <a:off x="738" y="2493"/>
              <a:ext cx="2653" cy="629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多渠道接入</a:t>
              </a:r>
              <a:endParaRPr lang="zh-CN" altLang="en-US" sz="1400"/>
            </a:p>
          </p:txBody>
        </p:sp>
        <p:sp>
          <p:nvSpPr>
            <p:cNvPr id="22" name="矩形 21"/>
            <p:cNvSpPr/>
            <p:nvPr>
              <p:custDataLst>
                <p:tags r:id="rId3"/>
              </p:custDataLst>
            </p:nvPr>
          </p:nvSpPr>
          <p:spPr>
            <a:xfrm>
              <a:off x="817" y="3852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400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电话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4"/>
              </p:custDataLst>
            </p:nvPr>
          </p:nvSpPr>
          <p:spPr>
            <a:xfrm>
              <a:off x="817" y="5108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WEB-</a:t>
              </a:r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IM</a:t>
              </a:r>
              <a:endParaRPr lang="en-US" altLang="zh-CN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5"/>
              </p:custDataLst>
            </p:nvPr>
          </p:nvSpPr>
          <p:spPr>
            <a:xfrm>
              <a:off x="817" y="6364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企业</a:t>
              </a:r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APP</a:t>
              </a:r>
              <a:endParaRPr lang="en-US" altLang="zh-CN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6"/>
              </p:custDataLst>
            </p:nvPr>
          </p:nvSpPr>
          <p:spPr>
            <a:xfrm>
              <a:off x="817" y="7619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微信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小程序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985645" y="1417320"/>
            <a:ext cx="6875780" cy="4009390"/>
            <a:chOff x="3937" y="2492"/>
            <a:chExt cx="11746" cy="6314"/>
          </a:xfrm>
        </p:grpSpPr>
        <p:sp>
          <p:nvSpPr>
            <p:cNvPr id="33" name="矩形 32"/>
            <p:cNvSpPr/>
            <p:nvPr>
              <p:custDataLst>
                <p:tags r:id="rId7"/>
              </p:custDataLst>
            </p:nvPr>
          </p:nvSpPr>
          <p:spPr>
            <a:xfrm>
              <a:off x="3937" y="2492"/>
              <a:ext cx="11745" cy="6315"/>
            </a:xfrm>
            <a:prstGeom prst="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>
              <p:custDataLst>
                <p:tags r:id="rId8"/>
              </p:custDataLst>
            </p:nvPr>
          </p:nvSpPr>
          <p:spPr>
            <a:xfrm>
              <a:off x="3937" y="2492"/>
              <a:ext cx="11746" cy="629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全场景</a:t>
              </a:r>
              <a:r>
                <a:rPr lang="zh-CN" altLang="en-US" sz="1400"/>
                <a:t>服务</a:t>
              </a:r>
              <a:endParaRPr lang="zh-CN" altLang="en-US" sz="1400"/>
            </a:p>
          </p:txBody>
        </p:sp>
        <p:sp>
          <p:nvSpPr>
            <p:cNvPr id="49" name="矩形 48"/>
            <p:cNvSpPr/>
            <p:nvPr>
              <p:custDataLst>
                <p:tags r:id="rId9"/>
              </p:custDataLst>
            </p:nvPr>
          </p:nvSpPr>
          <p:spPr>
            <a:xfrm>
              <a:off x="8219" y="3413"/>
              <a:ext cx="3181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新一代智能客服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系统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10"/>
              </p:custDataLst>
            </p:nvPr>
          </p:nvSpPr>
          <p:spPr>
            <a:xfrm>
              <a:off x="4545" y="4286"/>
              <a:ext cx="1274" cy="18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呼叫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中心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11"/>
              </p:custDataLst>
            </p:nvPr>
          </p:nvSpPr>
          <p:spPr>
            <a:xfrm>
              <a:off x="4545" y="6276"/>
              <a:ext cx="1274" cy="18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在线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客服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2"/>
              </p:custDataLst>
            </p:nvPr>
          </p:nvSpPr>
          <p:spPr>
            <a:xfrm>
              <a:off x="6394" y="4286"/>
              <a:ext cx="785" cy="3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智能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路由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5" name="矩形 54"/>
            <p:cNvSpPr/>
            <p:nvPr>
              <p:custDataLst>
                <p:tags r:id="rId13"/>
              </p:custDataLst>
            </p:nvPr>
          </p:nvSpPr>
          <p:spPr>
            <a:xfrm>
              <a:off x="7615" y="4955"/>
              <a:ext cx="2332" cy="1965"/>
            </a:xfrm>
            <a:prstGeom prst="rect">
              <a:avLst/>
            </a:prstGeom>
            <a:solidFill>
              <a:srgbClr val="F7F8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4"/>
              </p:custDataLst>
            </p:nvPr>
          </p:nvSpPr>
          <p:spPr>
            <a:xfrm>
              <a:off x="7754" y="5183"/>
              <a:ext cx="2076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自助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语音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>
              <p:custDataLst>
                <p:tags r:id="rId15"/>
              </p:custDataLst>
            </p:nvPr>
          </p:nvSpPr>
          <p:spPr>
            <a:xfrm>
              <a:off x="7754" y="6017"/>
              <a:ext cx="2076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机器人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16"/>
              </p:custDataLst>
            </p:nvPr>
          </p:nvSpPr>
          <p:spPr>
            <a:xfrm>
              <a:off x="10522" y="4289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客服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系统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7" name="矩形 56"/>
            <p:cNvSpPr/>
            <p:nvPr>
              <p:custDataLst>
                <p:tags r:id="rId17"/>
              </p:custDataLst>
            </p:nvPr>
          </p:nvSpPr>
          <p:spPr>
            <a:xfrm>
              <a:off x="10522" y="5353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知识库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18"/>
              </p:custDataLst>
            </p:nvPr>
          </p:nvSpPr>
          <p:spPr>
            <a:xfrm>
              <a:off x="10522" y="6435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工单</a:t>
              </a:r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系统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19"/>
              </p:custDataLst>
            </p:nvPr>
          </p:nvSpPr>
          <p:spPr>
            <a:xfrm>
              <a:off x="10522" y="7517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外呼系统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20"/>
              </p:custDataLst>
            </p:nvPr>
          </p:nvSpPr>
          <p:spPr>
            <a:xfrm>
              <a:off x="13591" y="4955"/>
              <a:ext cx="1659" cy="1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数据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中心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63" name="右箭头 62"/>
          <p:cNvSpPr/>
          <p:nvPr>
            <p:custDataLst>
              <p:tags r:id="rId21"/>
            </p:custDataLst>
          </p:nvPr>
        </p:nvSpPr>
        <p:spPr>
          <a:xfrm>
            <a:off x="1534795" y="3257550"/>
            <a:ext cx="395605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65" name="右箭头 64"/>
          <p:cNvSpPr/>
          <p:nvPr>
            <p:custDataLst>
              <p:tags r:id="rId22"/>
            </p:custDataLst>
          </p:nvPr>
        </p:nvSpPr>
        <p:spPr>
          <a:xfrm>
            <a:off x="9958705" y="3702685"/>
            <a:ext cx="395605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8944610" y="1414145"/>
            <a:ext cx="930910" cy="4009390"/>
            <a:chOff x="738" y="2492"/>
            <a:chExt cx="2652" cy="6314"/>
          </a:xfrm>
        </p:grpSpPr>
        <p:sp>
          <p:nvSpPr>
            <p:cNvPr id="68" name="矩形 67"/>
            <p:cNvSpPr/>
            <p:nvPr>
              <p:custDataLst>
                <p:tags r:id="rId23"/>
              </p:custDataLst>
            </p:nvPr>
          </p:nvSpPr>
          <p:spPr>
            <a:xfrm>
              <a:off x="738" y="2492"/>
              <a:ext cx="2652" cy="6315"/>
            </a:xfrm>
            <a:prstGeom prst="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>
              <p:custDataLst>
                <p:tags r:id="rId24"/>
              </p:custDataLst>
            </p:nvPr>
          </p:nvSpPr>
          <p:spPr>
            <a:xfrm>
              <a:off x="738" y="2493"/>
              <a:ext cx="2653" cy="629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开放</a:t>
              </a:r>
              <a:r>
                <a:rPr lang="zh-CN" altLang="en-US" sz="1400"/>
                <a:t>能力</a:t>
              </a:r>
              <a:endParaRPr lang="zh-CN" altLang="en-US" sz="1400"/>
            </a:p>
          </p:txBody>
        </p:sp>
        <p:sp>
          <p:nvSpPr>
            <p:cNvPr id="70" name="矩形 69"/>
            <p:cNvSpPr/>
            <p:nvPr>
              <p:custDataLst>
                <p:tags r:id="rId25"/>
              </p:custDataLst>
            </p:nvPr>
          </p:nvSpPr>
          <p:spPr>
            <a:xfrm>
              <a:off x="817" y="3852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API</a:t>
              </a:r>
              <a:endParaRPr lang="en-US" altLang="zh-CN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1" name="矩形 70"/>
            <p:cNvSpPr/>
            <p:nvPr>
              <p:custDataLst>
                <p:tags r:id="rId26"/>
              </p:custDataLst>
            </p:nvPr>
          </p:nvSpPr>
          <p:spPr>
            <a:xfrm>
              <a:off x="817" y="5108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JS SDK</a:t>
              </a:r>
              <a:endParaRPr lang="en-US" altLang="zh-CN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27"/>
              </p:custDataLst>
            </p:nvPr>
          </p:nvSpPr>
          <p:spPr>
            <a:xfrm>
              <a:off x="817" y="6364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sz="1100">
                  <a:solidFill>
                    <a:schemeClr val="accent1">
                      <a:lumMod val="50000"/>
                    </a:schemeClr>
                  </a:solidFill>
                </a:rPr>
                <a:t>移动端SDK</a:t>
              </a:r>
              <a:endParaRPr sz="11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28"/>
              </p:custDataLst>
            </p:nvPr>
          </p:nvSpPr>
          <p:spPr>
            <a:xfrm>
              <a:off x="817" y="7619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>
                  <a:solidFill>
                    <a:schemeClr val="accent1">
                      <a:lumMod val="50000"/>
                    </a:schemeClr>
                  </a:solidFill>
                </a:rPr>
                <a:t>webhook</a:t>
              </a:r>
              <a:endParaRPr lang="zh-CN" altLang="en-US" sz="12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0464800" y="1414145"/>
            <a:ext cx="1374140" cy="4009390"/>
            <a:chOff x="738" y="2492"/>
            <a:chExt cx="2652" cy="6314"/>
          </a:xfrm>
        </p:grpSpPr>
        <p:sp>
          <p:nvSpPr>
            <p:cNvPr id="75" name="矩形 74"/>
            <p:cNvSpPr/>
            <p:nvPr>
              <p:custDataLst>
                <p:tags r:id="rId29"/>
              </p:custDataLst>
            </p:nvPr>
          </p:nvSpPr>
          <p:spPr>
            <a:xfrm>
              <a:off x="738" y="2492"/>
              <a:ext cx="2652" cy="6315"/>
            </a:xfrm>
            <a:prstGeom prst="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>
              <p:custDataLst>
                <p:tags r:id="rId30"/>
              </p:custDataLst>
            </p:nvPr>
          </p:nvSpPr>
          <p:spPr>
            <a:xfrm>
              <a:off x="738" y="2493"/>
              <a:ext cx="2653" cy="629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业务应用</a:t>
              </a:r>
              <a:endParaRPr lang="zh-CN" altLang="en-US" sz="1400"/>
            </a:p>
          </p:txBody>
        </p:sp>
        <p:sp>
          <p:nvSpPr>
            <p:cNvPr id="77" name="矩形 76"/>
            <p:cNvSpPr/>
            <p:nvPr>
              <p:custDataLst>
                <p:tags r:id="rId31"/>
              </p:custDataLst>
            </p:nvPr>
          </p:nvSpPr>
          <p:spPr>
            <a:xfrm>
              <a:off x="817" y="3852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sz="1400">
                  <a:solidFill>
                    <a:schemeClr val="accent1">
                      <a:lumMod val="50000"/>
                    </a:schemeClr>
                  </a:solidFill>
                </a:rPr>
                <a:t>内部业务系统</a:t>
              </a:r>
              <a:endParaRPr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8" name="矩形 77"/>
            <p:cNvSpPr/>
            <p:nvPr>
              <p:custDataLst>
                <p:tags r:id="rId32"/>
              </p:custDataLst>
            </p:nvPr>
          </p:nvSpPr>
          <p:spPr>
            <a:xfrm>
              <a:off x="817" y="5108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accent1">
                      <a:lumMod val="50000"/>
                    </a:schemeClr>
                  </a:solidFill>
                </a:rPr>
                <a:t>京东/淘宝</a:t>
              </a:r>
              <a:endParaRPr lang="en-US" altLang="zh-CN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9" name="矩形 78"/>
            <p:cNvSpPr/>
            <p:nvPr>
              <p:custDataLst>
                <p:tags r:id="rId33"/>
              </p:custDataLst>
            </p:nvPr>
          </p:nvSpPr>
          <p:spPr>
            <a:xfrm>
              <a:off x="817" y="6364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sz="1400">
                  <a:solidFill>
                    <a:schemeClr val="accent1">
                      <a:lumMod val="50000"/>
                    </a:schemeClr>
                  </a:solidFill>
                </a:rPr>
                <a:t>直营店应用</a:t>
              </a:r>
              <a:endParaRPr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0" name="矩形 79"/>
            <p:cNvSpPr/>
            <p:nvPr>
              <p:custDataLst>
                <p:tags r:id="rId34"/>
              </p:custDataLst>
            </p:nvPr>
          </p:nvSpPr>
          <p:spPr>
            <a:xfrm>
              <a:off x="817" y="7619"/>
              <a:ext cx="2494" cy="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accent1">
                      <a:lumMod val="50000"/>
                    </a:schemeClr>
                  </a:solidFill>
                </a:rPr>
                <a:t>第三方平台</a:t>
              </a:r>
              <a:endParaRPr lang="zh-CN" altLang="en-US" sz="14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81" name="右箭头 80"/>
          <p:cNvSpPr/>
          <p:nvPr>
            <p:custDataLst>
              <p:tags r:id="rId35"/>
            </p:custDataLst>
          </p:nvPr>
        </p:nvSpPr>
        <p:spPr>
          <a:xfrm rot="10800000">
            <a:off x="9978390" y="3126105"/>
            <a:ext cx="395605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cxnSp>
        <p:nvCxnSpPr>
          <p:cNvPr id="82" name="直接箭头连接符 81"/>
          <p:cNvCxnSpPr/>
          <p:nvPr>
            <p:custDataLst>
              <p:tags r:id="rId36"/>
            </p:custDataLst>
          </p:nvPr>
        </p:nvCxnSpPr>
        <p:spPr>
          <a:xfrm flipV="1">
            <a:off x="3086735" y="3132455"/>
            <a:ext cx="353060" cy="635"/>
          </a:xfrm>
          <a:prstGeom prst="straightConnector1">
            <a:avLst/>
          </a:prstGeom>
          <a:ln w="0">
            <a:solidFill>
              <a:srgbClr val="16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>
            <p:custDataLst>
              <p:tags r:id="rId37"/>
            </p:custDataLst>
          </p:nvPr>
        </p:nvCxnSpPr>
        <p:spPr>
          <a:xfrm flipV="1">
            <a:off x="3086735" y="4377055"/>
            <a:ext cx="353060" cy="635"/>
          </a:xfrm>
          <a:prstGeom prst="straightConnector1">
            <a:avLst/>
          </a:prstGeom>
          <a:ln w="0">
            <a:solidFill>
              <a:srgbClr val="16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>
            <p:custDataLst>
              <p:tags r:id="rId38"/>
            </p:custDataLst>
          </p:nvPr>
        </p:nvCxnSpPr>
        <p:spPr>
          <a:xfrm flipV="1">
            <a:off x="3883660" y="3765550"/>
            <a:ext cx="249555" cy="635"/>
          </a:xfrm>
          <a:prstGeom prst="straightConnector1">
            <a:avLst/>
          </a:prstGeom>
          <a:ln w="0">
            <a:solidFill>
              <a:srgbClr val="16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>
            <p:custDataLst>
              <p:tags r:id="rId39"/>
            </p:custDataLst>
          </p:nvPr>
        </p:nvCxnSpPr>
        <p:spPr>
          <a:xfrm flipV="1">
            <a:off x="5525770" y="3765550"/>
            <a:ext cx="249555" cy="635"/>
          </a:xfrm>
          <a:prstGeom prst="straightConnector1">
            <a:avLst/>
          </a:prstGeom>
          <a:ln w="0">
            <a:solidFill>
              <a:srgbClr val="16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>
            <p:custDataLst>
              <p:tags r:id="rId40"/>
            </p:custDataLst>
          </p:nvPr>
        </p:nvCxnSpPr>
        <p:spPr>
          <a:xfrm flipV="1">
            <a:off x="7354570" y="3765550"/>
            <a:ext cx="249555" cy="635"/>
          </a:xfrm>
          <a:prstGeom prst="straightConnector1">
            <a:avLst/>
          </a:prstGeom>
          <a:ln w="0">
            <a:solidFill>
              <a:srgbClr val="16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业务功能——公告管理</a:t>
            </a:r>
            <a:endParaRPr lang="zh-CN" altLang="en-US"/>
          </a:p>
        </p:txBody>
      </p:sp>
      <p:pic>
        <p:nvPicPr>
          <p:cNvPr id="2" name="图片 3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1094740"/>
            <a:ext cx="5266690" cy="2644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68525" y="842374"/>
            <a:ext cx="1095673" cy="2523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发公告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pic>
        <p:nvPicPr>
          <p:cNvPr id="3" name="图片 1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362450"/>
            <a:ext cx="5265420" cy="1049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68525" y="4062459"/>
            <a:ext cx="1095673" cy="2523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公告管理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pic>
        <p:nvPicPr>
          <p:cNvPr id="6" name="图片 12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610" y="1094740"/>
            <a:ext cx="5271770" cy="264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 flipH="1">
            <a:off x="6404610" y="842645"/>
            <a:ext cx="175958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公告查看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404610" y="4062730"/>
            <a:ext cx="5272405" cy="2266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发公告：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可添加公告标题，公告内容，选择失效日期，备注，可以上传附件，可以选择发布对象，“发布”向相应的人员发布提醒；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公告处理：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可查看公告的公告对象，状态，发布人，所属公司，发布时间，过期时间等，可进行公告的删除，可查看失效公告记录，草稿箱等；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sym typeface="+mn-ea"/>
              </a:rPr>
              <a:t>公告查看：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会显示未读公告的条数，同时会展示所示的未读公告的：序号，公告标题，发布时间，公告对象，发布人，所属公司，状态，可点击公告查看公告的具体内容，进行已读公告的删除等操作；</a:t>
            </a:r>
            <a:endParaRPr lang="zh-CN" altLang="en-US" sz="1200" dirty="0">
              <a:latin typeface="微软雅黑" panose="020B0503020204020204" pitchFamily="34" charset="-122"/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业务功能——培训管理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6070" y="2639060"/>
            <a:ext cx="1440180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培训任务管理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405" y="3950064"/>
            <a:ext cx="1095673" cy="2523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培训中心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6283960" y="879475"/>
            <a:ext cx="175958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培训任务统计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142355" y="3123565"/>
            <a:ext cx="565086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培训内容管理：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可进行培训内容的管理，包括新增、编辑、删除等操作，新增培训内容时需填写：标题、关键字、类型、排序、备注，培训的具体内容等。另外还可进行培训类型的管理。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培训任务管理：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可新增、编辑、删除、导入、分配培训任务；新增培训任务时可填写任务名称，选择任务类别，抽取培训内容数量（不能超过内容数量，内容数量是任务类型下已配置的培训内容数），最低培训时长（秒）等；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sym typeface="+mn-ea"/>
              </a:rPr>
              <a:t>培训中心：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可显示分配给自己的培训任务，包括任务的名称，类型，培训总数量，已培训数量，已培训时间，最低培训时长(s)，培训开始时间，培训结束时间等，可点击某个培训任务进行培训学习；</a:t>
            </a:r>
            <a:endParaRPr lang="zh-CN" altLang="en-US" sz="1200" dirty="0">
              <a:latin typeface="微软雅黑" panose="020B0503020204020204" pitchFamily="34" charset="-122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200" dirty="0">
              <a:latin typeface="微软雅黑" panose="020B0503020204020204" pitchFamily="34" charset="-122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sym typeface="+mn-ea"/>
              </a:rPr>
              <a:t>培训任务统计：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管理人员可查看会每个培训任务的：任务名称，参训人数，未完成，已完成，完成率，总培训时长等，并可将培训任务的统计导出到</a:t>
            </a:r>
            <a:r>
              <a:rPr lang="en-US" altLang="zh-CN" sz="1200" dirty="0">
                <a:latin typeface="微软雅黑" panose="020B0503020204020204" pitchFamily="34" charset="-122"/>
                <a:sym typeface="+mn-ea"/>
              </a:rPr>
              <a:t>excel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表中</a:t>
            </a:r>
            <a:endParaRPr lang="zh-CN" altLang="en-US" sz="1200" dirty="0">
              <a:latin typeface="微软雅黑" panose="020B0503020204020204" pitchFamily="34" charset="-122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0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10" y="2891155"/>
            <a:ext cx="5265420" cy="1010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13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" y="1164273"/>
            <a:ext cx="5267960" cy="142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306070" y="898525"/>
            <a:ext cx="1440180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培训内容管理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pic>
        <p:nvPicPr>
          <p:cNvPr id="6" name="图片 -2147482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" y="4194810"/>
            <a:ext cx="5201920" cy="2005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-21474820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960" y="1168400"/>
            <a:ext cx="5367655" cy="14274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业务功能——考试管理</a:t>
            </a:r>
            <a:endParaRPr lang="zh-CN" altLang="en-US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5765" y="2168525"/>
            <a:ext cx="1337945" cy="2336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试卷管理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5765" y="3773805"/>
            <a:ext cx="1017905" cy="2343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考试中心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440055" y="4853305"/>
            <a:ext cx="1531620" cy="2190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开始考试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5765" y="842645"/>
            <a:ext cx="1337945" cy="2336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题库管理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pic>
        <p:nvPicPr>
          <p:cNvPr id="2" name="图片 -21474821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1094740"/>
            <a:ext cx="4897755" cy="995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" y="2409825"/>
            <a:ext cx="4897120" cy="1236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-2147482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" y="3985260"/>
            <a:ext cx="4888230" cy="744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55" y="5105400"/>
            <a:ext cx="4853305" cy="11506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flipH="1">
            <a:off x="6134100" y="842010"/>
            <a:ext cx="1634490" cy="2032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考卷答题情况统计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1094740"/>
            <a:ext cx="4884420" cy="11468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34100" y="2646680"/>
            <a:ext cx="4947285" cy="3594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题库管理：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可进行考试所需要的试题的管理，可进行试题的新增、修改、删除导入等。新增试题时可选择题目的类别、类型拿督、分值、选型等，题目的类型有多选、单选、问答。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试卷管理：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可进行试卷的新增、试卷的设计、标准答案的设计，以及试卷的下发和撤回；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sym typeface="+mn-ea"/>
              </a:rPr>
              <a:t>考试中心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：可查看分配给本公号的试卷，可进行模拟考试或者开始考试；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sym typeface="+mn-ea"/>
              </a:rPr>
              <a:t>开始考试：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客服代表可进行答题，需要在考试时间内完成试卷，完成后点击提交即可提交试卷。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sym typeface="+mn-ea"/>
              </a:rPr>
              <a:t>考卷答题情况统计：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可查看考试的答题情况，如果有问答题，还需要进行人工的“问答评分”，答题情况可导出到</a:t>
            </a:r>
            <a:r>
              <a:rPr lang="en-US" altLang="zh-CN" sz="1200" dirty="0">
                <a:latin typeface="微软雅黑" panose="020B0503020204020204" pitchFamily="34" charset="-122"/>
                <a:sym typeface="+mn-ea"/>
              </a:rPr>
              <a:t>Excel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中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业务功能——质检管理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96138" y="1160631"/>
            <a:ext cx="10949279" cy="4644735"/>
            <a:chOff x="873" y="1799"/>
            <a:chExt cx="15050" cy="6729"/>
          </a:xfrm>
        </p:grpSpPr>
        <p:sp>
          <p:nvSpPr>
            <p:cNvPr id="3" name="文本框 2"/>
            <p:cNvSpPr txBox="1"/>
            <p:nvPr>
              <p:custDataLst>
                <p:tags r:id="rId1"/>
              </p:custDataLst>
            </p:nvPr>
          </p:nvSpPr>
          <p:spPr>
            <a:xfrm>
              <a:off x="13634" y="4668"/>
              <a:ext cx="2277" cy="813"/>
            </a:xfrm>
            <a:prstGeom prst="rect">
              <a:avLst/>
            </a:prstGeom>
            <a:noFill/>
            <a:ln>
              <a:solidFill>
                <a:srgbClr val="1664FF"/>
              </a:solidFill>
              <a:prstDash val="solid"/>
            </a:ln>
          </p:spPr>
          <p:txBody>
            <a:bodyPr wrap="square" rtlCol="0" anchor="t">
              <a:noAutofit/>
            </a:bodyPr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质检详情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质检扣分回写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质检归档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13634" y="6542"/>
              <a:ext cx="2277" cy="1247"/>
            </a:xfrm>
            <a:prstGeom prst="rect">
              <a:avLst/>
            </a:prstGeom>
            <a:noFill/>
            <a:ln>
              <a:solidFill>
                <a:srgbClr val="1664FF"/>
              </a:solidFill>
              <a:prstDash val="solid"/>
            </a:ln>
          </p:spPr>
          <p:txBody>
            <a:bodyPr wrap="square" rtlCol="0" anchor="t">
              <a:noAutofit/>
            </a:bodyPr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申诉扣分点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申诉理由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申诉处理意见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……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3"/>
              </p:custDataLst>
            </p:nvPr>
          </p:nvSpPr>
          <p:spPr>
            <a:xfrm>
              <a:off x="9152" y="7042"/>
              <a:ext cx="3357" cy="1486"/>
            </a:xfrm>
            <a:prstGeom prst="rect">
              <a:avLst/>
            </a:prstGeom>
            <a:solidFill>
              <a:srgbClr val="EDEFF4"/>
            </a:solidFill>
            <a:ln w="12700" cmpd="sng">
              <a:noFill/>
              <a:prstDash val="solid"/>
            </a:ln>
          </p:spPr>
          <p:txBody>
            <a:bodyPr wrap="square" rtlCol="0" anchor="b">
              <a:noAutofit/>
            </a:bodyPr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非干预提醒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9152" y="4861"/>
              <a:ext cx="3357" cy="2089"/>
            </a:xfrm>
            <a:prstGeom prst="rect">
              <a:avLst/>
            </a:prstGeom>
            <a:solidFill>
              <a:srgbClr val="EDEFF4"/>
            </a:solidFill>
            <a:ln w="12700" cmpd="sng">
              <a:noFill/>
              <a:prstDash val="solid"/>
            </a:ln>
          </p:spPr>
          <p:txBody>
            <a:bodyPr wrap="square" rtlCol="0" anchor="b">
              <a:noAutofit/>
            </a:bodyPr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伸缩式高亮显示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cxnSp>
          <p:nvCxnSpPr>
            <p:cNvPr id="9" name="直接箭头连接符 8"/>
            <p:cNvCxnSpPr>
              <a:stCxn id="84" idx="2"/>
              <a:endCxn id="7" idx="0"/>
            </p:cNvCxnSpPr>
            <p:nvPr>
              <p:custDataLst>
                <p:tags r:id="rId5"/>
              </p:custDataLst>
            </p:nvPr>
          </p:nvCxnSpPr>
          <p:spPr>
            <a:xfrm>
              <a:off x="10826" y="3118"/>
              <a:ext cx="4" cy="1742"/>
            </a:xfrm>
            <a:prstGeom prst="straightConnector1">
              <a:avLst/>
            </a:prstGeom>
            <a:ln>
              <a:solidFill>
                <a:srgbClr val="166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>
              <p:custDataLst>
                <p:tags r:id="rId6"/>
              </p:custDataLst>
            </p:nvPr>
          </p:nvSpPr>
          <p:spPr>
            <a:xfrm>
              <a:off x="943" y="1799"/>
              <a:ext cx="2333" cy="794"/>
            </a:xfrm>
            <a:prstGeom prst="flowChartTerminator">
              <a:avLst/>
            </a:prstGeom>
            <a:solidFill>
              <a:srgbClr val="1664FF"/>
            </a:solidFill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        规范配置</a:t>
              </a:r>
              <a:endPara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5207" y="1799"/>
              <a:ext cx="2333" cy="794"/>
            </a:xfrm>
            <a:prstGeom prst="flowChartTerminator">
              <a:avLst/>
            </a:prstGeom>
            <a:solidFill>
              <a:srgbClr val="1664FF"/>
            </a:solidFill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         规范发布</a:t>
              </a:r>
              <a:endPara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8"/>
              </p:custDataLst>
            </p:nvPr>
          </p:nvSpPr>
          <p:spPr>
            <a:xfrm>
              <a:off x="9517" y="1799"/>
              <a:ext cx="2333" cy="794"/>
            </a:xfrm>
            <a:prstGeom prst="flowChartTerminator">
              <a:avLst/>
            </a:prstGeom>
            <a:solidFill>
              <a:srgbClr val="1664FF"/>
            </a:solidFill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       事中质检</a:t>
              </a:r>
              <a:endPara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9"/>
              </p:custDataLst>
            </p:nvPr>
          </p:nvSpPr>
          <p:spPr>
            <a:xfrm>
              <a:off x="13590" y="1799"/>
              <a:ext cx="2333" cy="794"/>
            </a:xfrm>
            <a:prstGeom prst="flowChartTerminator">
              <a:avLst/>
            </a:prstGeom>
            <a:solidFill>
              <a:srgbClr val="1664FF"/>
            </a:solidFill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        质检反馈</a:t>
              </a:r>
              <a:endParaRPr kumimoji="1"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pic>
          <p:nvPicPr>
            <p:cNvPr id="14" name="图片 13"/>
            <p:cNvPicPr/>
            <p:nvPr>
              <p:custDataLst>
                <p:tags r:id="rId10"/>
              </p:custDataLst>
            </p:nvPr>
          </p:nvPicPr>
          <p:blipFill rotWithShape="1">
            <a:blip r:embed="rId11"/>
            <a:srcRect r="75111" b="45930"/>
            <a:stretch>
              <a:fillRect/>
            </a:stretch>
          </p:blipFill>
          <p:spPr>
            <a:xfrm>
              <a:off x="873" y="5840"/>
              <a:ext cx="2901" cy="2687"/>
            </a:xfrm>
            <a:prstGeom prst="rect">
              <a:avLst/>
            </a:prstGeom>
            <a:ln>
              <a:solidFill>
                <a:srgbClr val="1664FF"/>
              </a:solidFill>
            </a:ln>
          </p:spPr>
        </p:pic>
        <p:sp>
          <p:nvSpPr>
            <p:cNvPr id="15" name="文本框 14"/>
            <p:cNvSpPr txBox="1"/>
            <p:nvPr>
              <p:custDataLst>
                <p:tags r:id="rId12"/>
              </p:custDataLst>
            </p:nvPr>
          </p:nvSpPr>
          <p:spPr>
            <a:xfrm>
              <a:off x="873" y="2838"/>
              <a:ext cx="3262" cy="268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以树状形式配置事中质检规范</a:t>
              </a:r>
              <a:endPara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endPara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r>
                <a: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主要包含：</a:t>
              </a:r>
              <a:endPara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服务禁语（一票否决）</a:t>
              </a:r>
              <a:endPara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这事我不管</a:t>
              </a:r>
              <a:r>
                <a:rPr kumimoji="1"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……</a:t>
              </a:r>
              <a:endPara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服务态度</a:t>
              </a:r>
              <a:endPara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不抢话、不静默</a:t>
              </a:r>
              <a:r>
                <a:rPr kumimoji="1"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……</a:t>
              </a:r>
              <a:endPara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规范用语</a:t>
              </a:r>
              <a:endPara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开头规范语</a:t>
              </a:r>
              <a:endPara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kumimoji="1"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结束规范语</a:t>
              </a:r>
              <a:endPara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kumimoji="1"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……</a:t>
              </a:r>
              <a:endPara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5149" y="3333"/>
              <a:ext cx="3224" cy="285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just">
                <a:lnSpc>
                  <a:spcPct val="110000"/>
                </a:lnSpc>
              </a:pPr>
              <a:r>
                <a:rPr kumimoji="1"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即发布后即时生效，质检任务截至到缓存有效期，后续质检任务则使用最新质检规范</a:t>
              </a:r>
              <a:endParaRPr kumimoji="1"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 algn="just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规范集发布：主要以质检对象为维度，如普通规范集、专家规范集、</a:t>
              </a:r>
              <a:r>
                <a:rPr kumimoji="1"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IM</a:t>
              </a:r>
              <a:r>
                <a:rPr kumimoji="1"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规范集等</a:t>
              </a:r>
              <a:endParaRPr kumimoji="1"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 algn="just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单条规范发布：针对任意单挑规范进行线上热发布（不影响）当前进行中的质检任务</a:t>
              </a: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；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4"/>
              </p:custDataLst>
            </p:nvPr>
          </p:nvSpPr>
          <p:spPr>
            <a:xfrm>
              <a:off x="5149" y="6788"/>
              <a:ext cx="3224" cy="124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just">
                <a:lnSpc>
                  <a:spcPct val="110000"/>
                </a:lnSpc>
              </a:pPr>
              <a:r>
                <a:rPr kumimoji="1"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须主动下线原规范，再进行发布，需要进行应用重启；主要用于初始化、月计划导入等，冷发布多进行全量发布</a:t>
              </a:r>
              <a:endParaRPr kumimoji="1"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5"/>
              </p:custDataLst>
            </p:nvPr>
          </p:nvSpPr>
          <p:spPr>
            <a:xfrm>
              <a:off x="5149" y="6108"/>
              <a:ext cx="2333" cy="56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p>
              <a:pPr marL="171450" indent="-171450">
                <a:buClr>
                  <a:srgbClr val="0066FF"/>
                </a:buClr>
                <a:buFont typeface="Wingdings" panose="05000000000000000000" pitchFamily="2" charset="2"/>
                <a:buChar char="u"/>
              </a:pPr>
              <a:r>
                <a:rPr kumimoji="1"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冷发布</a:t>
              </a:r>
              <a:endPara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cxnSp>
          <p:nvCxnSpPr>
            <p:cNvPr id="19" name="直接连接符 18"/>
            <p:cNvCxnSpPr/>
            <p:nvPr>
              <p:custDataLst>
                <p:tags r:id="rId16"/>
              </p:custDataLst>
            </p:nvPr>
          </p:nvCxnSpPr>
          <p:spPr>
            <a:xfrm>
              <a:off x="5344" y="6675"/>
              <a:ext cx="2619" cy="0"/>
            </a:xfrm>
            <a:prstGeom prst="line">
              <a:avLst/>
            </a:prstGeom>
            <a:ln>
              <a:solidFill>
                <a:srgbClr val="1664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>
              <p:custDataLst>
                <p:tags r:id="rId17"/>
              </p:custDataLst>
            </p:nvPr>
          </p:nvSpPr>
          <p:spPr>
            <a:xfrm>
              <a:off x="5149" y="2747"/>
              <a:ext cx="2333" cy="56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p>
              <a:pPr marL="171450" indent="-171450">
                <a:buClr>
                  <a:srgbClr val="0066FF"/>
                </a:buClr>
                <a:buFont typeface="Wingdings" panose="05000000000000000000" pitchFamily="2" charset="2"/>
                <a:buChar char="u"/>
              </a:pPr>
              <a:r>
                <a:rPr kumimoji="1"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热发布</a:t>
              </a:r>
              <a:endPara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cxnSp>
          <p:nvCxnSpPr>
            <p:cNvPr id="21" name="直接连接符 20"/>
            <p:cNvCxnSpPr/>
            <p:nvPr>
              <p:custDataLst>
                <p:tags r:id="rId18"/>
              </p:custDataLst>
            </p:nvPr>
          </p:nvCxnSpPr>
          <p:spPr>
            <a:xfrm>
              <a:off x="5344" y="3314"/>
              <a:ext cx="2619" cy="0"/>
            </a:xfrm>
            <a:prstGeom prst="line">
              <a:avLst/>
            </a:prstGeom>
            <a:ln>
              <a:solidFill>
                <a:srgbClr val="1664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箭头: 右 54"/>
            <p:cNvSpPr/>
            <p:nvPr>
              <p:custDataLst>
                <p:tags r:id="rId19"/>
              </p:custDataLst>
            </p:nvPr>
          </p:nvSpPr>
          <p:spPr>
            <a:xfrm>
              <a:off x="3945" y="1912"/>
              <a:ext cx="796" cy="567"/>
            </a:xfrm>
            <a:prstGeom prst="righ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99000">
                  <a:srgbClr val="1664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kumimoji="1" lang="zh-CN" altLang="en-US" sz="101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3" name="箭头: 右 55"/>
            <p:cNvSpPr/>
            <p:nvPr>
              <p:custDataLst>
                <p:tags r:id="rId20"/>
              </p:custDataLst>
            </p:nvPr>
          </p:nvSpPr>
          <p:spPr>
            <a:xfrm>
              <a:off x="8213" y="1912"/>
              <a:ext cx="796" cy="567"/>
            </a:xfrm>
            <a:prstGeom prst="righ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99000">
                  <a:srgbClr val="1664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kumimoji="1" lang="zh-CN" altLang="en-US" sz="101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4" name="箭头: 右 56"/>
            <p:cNvSpPr/>
            <p:nvPr>
              <p:custDataLst>
                <p:tags r:id="rId21"/>
              </p:custDataLst>
            </p:nvPr>
          </p:nvSpPr>
          <p:spPr>
            <a:xfrm>
              <a:off x="12526" y="1912"/>
              <a:ext cx="796" cy="567"/>
            </a:xfrm>
            <a:prstGeom prst="righ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99000">
                  <a:srgbClr val="1664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kumimoji="1" lang="zh-CN" altLang="en-US" sz="1015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5" name="矩形: 圆角 57"/>
            <p:cNvSpPr/>
            <p:nvPr>
              <p:custDataLst>
                <p:tags r:id="rId22"/>
              </p:custDataLst>
            </p:nvPr>
          </p:nvSpPr>
          <p:spPr>
            <a:xfrm>
              <a:off x="9218" y="3351"/>
              <a:ext cx="3224" cy="1340"/>
            </a:xfrm>
            <a:prstGeom prst="roundRect">
              <a:avLst>
                <a:gd name="adj" fmla="val 5327"/>
              </a:avLst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noAutofit/>
            </a:bodyPr>
            <a:p>
              <a:pPr algn="ctr"/>
              <a:r>
                <a:rPr kumimoji="1" lang="zh-CN" altLang="en-US" sz="11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智能中台</a:t>
              </a:r>
              <a:endParaRPr kumimoji="1" lang="zh-CN" altLang="en-US" sz="11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3"/>
              </p:custDataLst>
            </p:nvPr>
          </p:nvSpPr>
          <p:spPr>
            <a:xfrm>
              <a:off x="9400" y="3791"/>
              <a:ext cx="1337" cy="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000" b="1" dirty="0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场景分割</a:t>
              </a:r>
              <a:endParaRPr kumimoji="1" lang="zh-CN" altLang="en-US" sz="1000" b="1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4"/>
              </p:custDataLst>
            </p:nvPr>
          </p:nvSpPr>
          <p:spPr>
            <a:xfrm>
              <a:off x="10927" y="4187"/>
              <a:ext cx="1337" cy="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000" b="1" dirty="0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话术匹配</a:t>
              </a:r>
              <a:endParaRPr kumimoji="1" lang="zh-CN" altLang="en-US" sz="1000" b="1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5"/>
              </p:custDataLst>
            </p:nvPr>
          </p:nvSpPr>
          <p:spPr>
            <a:xfrm>
              <a:off x="9400" y="4187"/>
              <a:ext cx="1337" cy="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000" b="1" dirty="0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关键词匹配</a:t>
              </a:r>
              <a:endParaRPr kumimoji="1" lang="zh-CN" altLang="en-US" sz="1000" b="1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6"/>
              </p:custDataLst>
            </p:nvPr>
          </p:nvSpPr>
          <p:spPr>
            <a:xfrm>
              <a:off x="9351" y="4938"/>
              <a:ext cx="144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pPr algn="ctr"/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语速过快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7"/>
              </p:custDataLst>
            </p:nvPr>
          </p:nvSpPr>
          <p:spPr>
            <a:xfrm>
              <a:off x="9351" y="5553"/>
              <a:ext cx="144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pPr algn="ctr"/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语调过高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28"/>
              </p:custDataLst>
            </p:nvPr>
          </p:nvSpPr>
          <p:spPr>
            <a:xfrm>
              <a:off x="10952" y="5553"/>
              <a:ext cx="144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pPr algn="ctr"/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(</a:t>
              </a:r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持续</a:t>
              </a: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)</a:t>
              </a:r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抢话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29"/>
              </p:custDataLst>
            </p:nvPr>
          </p:nvSpPr>
          <p:spPr>
            <a:xfrm>
              <a:off x="9351" y="7144"/>
              <a:ext cx="144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pPr algn="ctr"/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开始提醒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0"/>
              </p:custDataLst>
            </p:nvPr>
          </p:nvSpPr>
          <p:spPr>
            <a:xfrm>
              <a:off x="9351" y="7699"/>
              <a:ext cx="144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pPr algn="ctr"/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扣分高亮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31"/>
              </p:custDataLst>
            </p:nvPr>
          </p:nvSpPr>
          <p:spPr>
            <a:xfrm>
              <a:off x="10952" y="7704"/>
              <a:ext cx="144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pPr algn="ctr"/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结果提醒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2"/>
              </p:custDataLst>
            </p:nvPr>
          </p:nvSpPr>
          <p:spPr>
            <a:xfrm>
              <a:off x="10952" y="4938"/>
              <a:ext cx="144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pPr algn="ctr"/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服务禁语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33"/>
              </p:custDataLst>
            </p:nvPr>
          </p:nvSpPr>
          <p:spPr>
            <a:xfrm>
              <a:off x="9351" y="6167"/>
              <a:ext cx="144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pPr algn="ctr"/>
              <a:r>
                <a:rPr kumimoji="1"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用于不规范</a:t>
              </a:r>
              <a:endParaRPr kumimoji="1"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34"/>
              </p:custDataLst>
            </p:nvPr>
          </p:nvSpPr>
          <p:spPr>
            <a:xfrm>
              <a:off x="10952" y="6167"/>
              <a:ext cx="144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pPr algn="ctr"/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(</a:t>
              </a:r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持续</a:t>
              </a:r>
              <a:r>
                <a:rPr kumimoji="1"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)</a:t>
              </a:r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静默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83" name="文本框 82"/>
            <p:cNvSpPr txBox="1"/>
            <p:nvPr>
              <p:custDataLst>
                <p:tags r:id="rId35"/>
              </p:custDataLst>
            </p:nvPr>
          </p:nvSpPr>
          <p:spPr>
            <a:xfrm>
              <a:off x="10927" y="3791"/>
              <a:ext cx="1337" cy="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000" b="1" dirty="0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在线识别</a:t>
              </a:r>
              <a:endParaRPr kumimoji="1" lang="zh-CN" altLang="en-US" sz="1000" b="1" dirty="0">
                <a:solidFill>
                  <a:srgbClr val="166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36"/>
              </p:custDataLst>
            </p:nvPr>
          </p:nvSpPr>
          <p:spPr>
            <a:xfrm>
              <a:off x="9790" y="2712"/>
              <a:ext cx="2072" cy="40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通话强制启动质检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37"/>
              </p:custDataLst>
            </p:nvPr>
          </p:nvSpPr>
          <p:spPr>
            <a:xfrm>
              <a:off x="10952" y="7149"/>
              <a:ext cx="1448" cy="4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pPr algn="ctr"/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结束提醒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38"/>
              </p:custDataLst>
            </p:nvPr>
          </p:nvSpPr>
          <p:spPr>
            <a:xfrm>
              <a:off x="13634" y="4112"/>
              <a:ext cx="2277" cy="579"/>
            </a:xfrm>
            <a:prstGeom prst="rect">
              <a:avLst/>
            </a:prstGeom>
            <a:solidFill>
              <a:srgbClr val="1664FF"/>
            </a:solidFill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质检结果确认</a:t>
              </a:r>
              <a:endParaRPr kumimoji="1"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39"/>
              </p:custDataLst>
            </p:nvPr>
          </p:nvSpPr>
          <p:spPr>
            <a:xfrm>
              <a:off x="13634" y="5982"/>
              <a:ext cx="2277" cy="579"/>
            </a:xfrm>
            <a:prstGeom prst="rect">
              <a:avLst/>
            </a:prstGeom>
            <a:solidFill>
              <a:srgbClr val="1664FF"/>
            </a:solidFill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质检结果申诉</a:t>
              </a:r>
              <a:endParaRPr kumimoji="1"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40"/>
              </p:custDataLst>
            </p:nvPr>
          </p:nvSpPr>
          <p:spPr>
            <a:xfrm>
              <a:off x="14684" y="2712"/>
              <a:ext cx="703" cy="93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p>
              <a:pPr algn="ctr"/>
              <a:r>
                <a:rPr kumimoji="1"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事后</a:t>
              </a:r>
              <a:endPara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cxnSp>
          <p:nvCxnSpPr>
            <p:cNvPr id="89" name="连接符: 肘形 76"/>
            <p:cNvCxnSpPr>
              <a:stCxn id="13" idx="2"/>
              <a:endCxn id="3" idx="1"/>
            </p:cNvCxnSpPr>
            <p:nvPr>
              <p:custDataLst>
                <p:tags r:id="rId41"/>
              </p:custDataLst>
            </p:nvPr>
          </p:nvCxnSpPr>
          <p:spPr>
            <a:xfrm rot="5400000">
              <a:off x="12955" y="3272"/>
              <a:ext cx="2481" cy="1123"/>
            </a:xfrm>
            <a:prstGeom prst="bentConnector4">
              <a:avLst>
                <a:gd name="adj1" fmla="val 41833"/>
                <a:gd name="adj2" fmla="val 133023"/>
              </a:avLst>
            </a:prstGeom>
            <a:ln>
              <a:solidFill>
                <a:srgbClr val="166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连接符: 肘形 77"/>
            <p:cNvCxnSpPr>
              <a:stCxn id="13" idx="2"/>
              <a:endCxn id="5" idx="3"/>
            </p:cNvCxnSpPr>
            <p:nvPr>
              <p:custDataLst>
                <p:tags r:id="rId42"/>
              </p:custDataLst>
            </p:nvPr>
          </p:nvCxnSpPr>
          <p:spPr>
            <a:xfrm rot="5400000" flipV="1">
              <a:off x="13048" y="4302"/>
              <a:ext cx="4572" cy="1154"/>
            </a:xfrm>
            <a:prstGeom prst="bentConnector4">
              <a:avLst>
                <a:gd name="adj1" fmla="val 43184"/>
                <a:gd name="adj2" fmla="val 129425"/>
              </a:avLst>
            </a:prstGeom>
            <a:ln>
              <a:solidFill>
                <a:srgbClr val="166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图片 90"/>
            <p:cNvPicPr>
              <a:picLocks noChangeAspect="1"/>
            </p:cNvPicPr>
            <p:nvPr>
              <p:custDataLst>
                <p:tags r:id="rId43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" y="1972"/>
              <a:ext cx="448" cy="448"/>
            </a:xfrm>
            <a:prstGeom prst="rect">
              <a:avLst/>
            </a:prstGeom>
          </p:spPr>
        </p:pic>
        <p:pic>
          <p:nvPicPr>
            <p:cNvPr id="92" name="图片 91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" y="1898"/>
              <a:ext cx="596" cy="596"/>
            </a:xfrm>
            <a:prstGeom prst="rect">
              <a:avLst/>
            </a:prstGeom>
          </p:spPr>
        </p:pic>
        <p:pic>
          <p:nvPicPr>
            <p:cNvPr id="93" name="图片 92"/>
            <p:cNvPicPr>
              <a:picLocks noChangeAspect="1"/>
            </p:cNvPicPr>
            <p:nvPr>
              <p:custDataLst>
                <p:tags r:id="rId47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7" y="1972"/>
              <a:ext cx="455" cy="448"/>
            </a:xfrm>
            <a:prstGeom prst="rect">
              <a:avLst/>
            </a:prstGeom>
          </p:spPr>
        </p:pic>
        <p:pic>
          <p:nvPicPr>
            <p:cNvPr id="94" name="图片 93"/>
            <p:cNvPicPr>
              <a:picLocks noChangeAspect="1"/>
            </p:cNvPicPr>
            <p:nvPr>
              <p:custDataLst>
                <p:tags r:id="rId49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1" y="1992"/>
              <a:ext cx="407" cy="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业务功能——质检管理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5165" y="842645"/>
            <a:ext cx="130873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录音质检分配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165" y="3212465"/>
            <a:ext cx="143065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质检报告统计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6758940" y="823595"/>
            <a:ext cx="175958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开始质检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61645" y="4848860"/>
            <a:ext cx="1161542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录音质检分配：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可将录音分配给相应的工号进行质检；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开始质检：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听坐席通话的录音，按照模板的各项内容给坐席进行评分，录音会关联此号码最近的其他录音，可点击下一条选择收听。可选择质检的结果，填写案例概述、存在问题、提升方案、点评，可选择“是否保存为案例”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sym typeface="+mn-ea"/>
              </a:rPr>
              <a:t>质检报告统计：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会按被质检的坐席进行展示，坐席姓名，部门，质检数，质检得分，复议次数，复议成功数，复议失败数，复议成功占比；并可将质检报告导出到</a:t>
            </a:r>
            <a:r>
              <a:rPr lang="en-US" altLang="zh-CN" sz="1200" dirty="0">
                <a:latin typeface="微软雅黑" panose="020B0503020204020204" pitchFamily="34" charset="-122"/>
                <a:sym typeface="+mn-ea"/>
              </a:rPr>
              <a:t>Excel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4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65" y="1094740"/>
            <a:ext cx="4996180" cy="1966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4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940" y="3526155"/>
            <a:ext cx="5161915" cy="1166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4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940" y="1075690"/>
            <a:ext cx="5164455" cy="2450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-21474821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65" y="3464560"/>
            <a:ext cx="4991735" cy="1224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</a:t>
            </a:r>
            <a:r>
              <a:rPr lang="zh-CN" altLang="en-US">
                <a:sym typeface="+mn-ea"/>
              </a:rPr>
              <a:t>外呼管理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8325" y="888365"/>
            <a:ext cx="130873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外呼管理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140" y="2854325"/>
            <a:ext cx="143065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问卷管理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6591935" y="895985"/>
            <a:ext cx="175958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导入数据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12140" y="4685030"/>
            <a:ext cx="113969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外呼管理：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管理人员可建立外呼任务，进行自动或者手动的外呼，从而对外呼用户进行营销或者回访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导入数据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：可通过号段、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、第三方数据源等导入需要外呼的数据，设置外呼的类型、是否加密、接听的队列等信息；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sym typeface="+mn-ea"/>
              </a:rPr>
              <a:t>问卷管理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：可管理外呼时需要对用户进行调查的问卷内容，问卷内容和答案支持流程化、图形化配置。</a:t>
            </a:r>
            <a:endParaRPr lang="zh-CN" altLang="en-US" sz="1200" dirty="0">
              <a:latin typeface="微软雅黑" panose="020B0503020204020204" pitchFamily="34" charset="-122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sym typeface="+mn-ea"/>
              </a:rPr>
              <a:t>数据分配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：</a:t>
            </a:r>
            <a:r>
              <a:rPr lang="zh-CN" sz="1200" dirty="0">
                <a:latin typeface="微软雅黑" panose="020B0503020204020204" pitchFamily="34" charset="-122"/>
                <a:sym typeface="+mn-ea"/>
              </a:rPr>
              <a:t>可将需要手动外呼的号码进行数据分配，可指定分配给部分进行外呼</a:t>
            </a:r>
            <a:r>
              <a:rPr lang="zh-CN" altLang="en-US" sz="1200" dirty="0">
                <a:latin typeface="微软雅黑" panose="020B0503020204020204" pitchFamily="34" charset="-122"/>
                <a:sym typeface="+mn-ea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340" y="1111885"/>
            <a:ext cx="5264150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730" y="1119505"/>
            <a:ext cx="5262880" cy="1689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227" descr="D:\Work\项目管理\temp\3.0呼叫中心系统(1)(1)\word\media\image1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3107690"/>
            <a:ext cx="5274310" cy="1369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6602730" y="2863215"/>
            <a:ext cx="143065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数据分配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pic>
        <p:nvPicPr>
          <p:cNvPr id="9" name="图片 1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935" y="3116580"/>
            <a:ext cx="5264785" cy="1356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" name="灯片编号占位符 1"/>
          <p:cNvSpPr>
            <a:spLocks noGrp="1"/>
          </p:cNvSpPr>
          <p:nvPr/>
        </p:nvSpPr>
        <p:spPr>
          <a:xfrm>
            <a:off x="8694086" y="10748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业务功能——数据中心：报表管理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90" y="1238885"/>
            <a:ext cx="5415915" cy="2287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590" y="914400"/>
            <a:ext cx="130873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数据源配置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22390" y="970280"/>
            <a:ext cx="130873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报表配置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390" y="1222375"/>
            <a:ext cx="5337175" cy="2304415"/>
          </a:xfrm>
          <a:prstGeom prst="rect">
            <a:avLst/>
          </a:prstGeom>
        </p:spPr>
      </p:pic>
      <p:pic>
        <p:nvPicPr>
          <p:cNvPr id="1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" y="3861435"/>
            <a:ext cx="5415915" cy="23450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529590" y="3568065"/>
            <a:ext cx="1805940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报表查询条件配置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pic>
        <p:nvPicPr>
          <p:cNvPr id="36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390" y="3906520"/>
            <a:ext cx="5337810" cy="76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390" y="4672330"/>
            <a:ext cx="5337810" cy="153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351270" y="3578860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kumimoji="1" lang="zh-CN" altLang="en-US" sz="1200" b="1" dirty="0">
                <a:latin typeface="微软雅黑" panose="020B0503020204020204" pitchFamily="34" charset="-122"/>
                <a:cs typeface="微软雅黑 Light" panose="020B0502040204020203" pitchFamily="34" charset="-122"/>
              </a:rPr>
              <a:t>图表配置界面</a:t>
            </a:r>
            <a:endParaRPr lang="zh-CN" altLang="en-US"/>
          </a:p>
        </p:txBody>
      </p:sp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</a:t>
            </a:r>
            <a:r>
              <a:rPr lang="zh-CN" altLang="en-US">
                <a:sym typeface="+mn-ea"/>
              </a:rPr>
              <a:t>数据中心：</a:t>
            </a:r>
            <a:r>
              <a:rPr lang="zh-CN" altLang="en-US">
                <a:sym typeface="+mn-ea"/>
              </a:rPr>
              <a:t>报表查看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2281555"/>
            <a:ext cx="5557520" cy="3219450"/>
          </a:xfrm>
          <a:prstGeom prst="rect">
            <a:avLst/>
          </a:prstGeom>
          <a:effectLst>
            <a:reflection blurRad="6350" stA="21000" endA="300" endPos="19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510" y="2281555"/>
            <a:ext cx="5596890" cy="3219450"/>
          </a:xfrm>
          <a:prstGeom prst="rect">
            <a:avLst/>
          </a:prstGeom>
          <a:effectLst>
            <a:reflection blurRad="6350" stA="21000" endA="300" endPos="190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466090" y="1957705"/>
            <a:ext cx="130873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平台报表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9510" y="1957705"/>
            <a:ext cx="130873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业务报表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8630" y="994410"/>
            <a:ext cx="1031303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/>
            <a:r>
              <a:rPr lang="zh-CN" sz="1400" b="0">
                <a:latin typeface="微软雅黑" panose="020B0503020204020204" pitchFamily="34" charset="-122"/>
              </a:rPr>
              <a:t>报表管理员，可根据需要按照各个维度查看平台侧报表或业务侧报表，进行数据的统计和分析。</a:t>
            </a:r>
            <a:endParaRPr lang="en-US" altLang="zh-CN" sz="1400" b="0">
              <a:latin typeface="微软雅黑" panose="020B0503020204020204" pitchFamily="34" charset="-122"/>
            </a:endParaRPr>
          </a:p>
        </p:txBody>
      </p:sp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业务功能——数据中心：任务调度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6441440" y="767715"/>
            <a:ext cx="5080000" cy="533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</a:pPr>
            <a:r>
              <a:rPr lang="zh-CN" sz="1200" b="1">
                <a:latin typeface="微软雅黑" panose="020B0503020204020204" pitchFamily="34" charset="-122"/>
                <a:cs typeface="微软雅黑" panose="020B0503020204020204" pitchFamily="34" charset="-122"/>
              </a:rPr>
              <a:t>调度任务新建而的步骤</a:t>
            </a:r>
            <a:r>
              <a:rPr lang="en-US" altLang="zh-CN" sz="1200" b="1">
                <a:latin typeface="微软雅黑" panose="020B0503020204020204" pitchFamily="34" charset="-122"/>
                <a:cs typeface="微软雅黑" panose="020B0503020204020204" pitchFamily="34" charset="-122"/>
              </a:rPr>
              <a:t>&gt;&gt;&gt;&gt;</a:t>
            </a:r>
            <a:endParaRPr lang="en-US" sz="1200" b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sz="1200" b="1">
                <a:latin typeface="微软雅黑" panose="020B0503020204020204" pitchFamily="34" charset="-122"/>
                <a:cs typeface="微软雅黑" panose="020B0503020204020204" pitchFamily="34" charset="-122"/>
              </a:rPr>
              <a:t>A)</a:t>
            </a:r>
            <a:r>
              <a:rPr lang="zh-CN" sz="1200" b="0">
                <a:latin typeface="微软雅黑" panose="020B0503020204020204" pitchFamily="34" charset="-122"/>
                <a:cs typeface="微软雅黑" panose="020B0503020204020204" pitchFamily="34" charset="-122"/>
              </a:rPr>
              <a:t>任务信息配置，有按日、按周、按月三种类型</a:t>
            </a:r>
            <a:endParaRPr lang="zh-CN" altLang="en-US" sz="12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41440" y="3330893"/>
            <a:ext cx="508000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1200" b="1">
                <a:latin typeface="微软雅黑" panose="020B0503020204020204" pitchFamily="34" charset="-122"/>
                <a:cs typeface="微软雅黑" panose="020B0503020204020204" pitchFamily="34" charset="-122"/>
              </a:rPr>
              <a:t>B) </a:t>
            </a:r>
            <a:r>
              <a:rPr lang="zh-CN" sz="1200" b="0">
                <a:latin typeface="微软雅黑" panose="020B0503020204020204" pitchFamily="34" charset="-122"/>
                <a:cs typeface="微软雅黑" panose="020B0503020204020204" pitchFamily="34" charset="-122"/>
              </a:rPr>
              <a:t>模板配置</a:t>
            </a:r>
            <a:endParaRPr lang="zh-CN" altLang="en-US" sz="12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6441440" y="3624263"/>
            <a:ext cx="3261360" cy="1501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6441440" y="4862512"/>
            <a:ext cx="5080000" cy="598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1050" b="0">
                <a:latin typeface="微软雅黑" panose="020B0503020204020204" pitchFamily="34" charset="-122"/>
                <a:cs typeface="微软雅黑" panose="020B0503020204020204" pitchFamily="34" charset="-122"/>
              </a:rPr>
              <a:t> </a:t>
            </a:r>
            <a:endParaRPr lang="en-US" sz="1050" b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/>
            <a:r>
              <a:rPr lang="en-US" sz="1200" b="1">
                <a:latin typeface="微软雅黑" panose="020B0503020204020204" pitchFamily="34" charset="-122"/>
                <a:cs typeface="微软雅黑" panose="020B0503020204020204" pitchFamily="34" charset="-122"/>
              </a:rPr>
              <a:t>C) </a:t>
            </a:r>
            <a:r>
              <a:rPr lang="zh-CN" sz="1200" b="0">
                <a:latin typeface="微软雅黑" panose="020B0503020204020204" pitchFamily="34" charset="-122"/>
                <a:cs typeface="微软雅黑" panose="020B0503020204020204" pitchFamily="34" charset="-122"/>
              </a:rPr>
              <a:t>存储位置配置</a:t>
            </a:r>
            <a:endParaRPr lang="zh-CN" altLang="en-US" sz="12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41440" y="5438457"/>
            <a:ext cx="2087880" cy="784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6441440" y="6223317"/>
            <a:ext cx="5080000" cy="414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1050" b="0">
                <a:latin typeface="Times New Roman" panose="02020603050405020304" pitchFamily="18" charset="0"/>
                <a:ea typeface="宋体" panose="02010600030101010101" pitchFamily="2" charset="-122"/>
              </a:rPr>
              <a:t> </a:t>
            </a:r>
            <a:endParaRPr lang="zh-CN" altLang="en-US"/>
          </a:p>
        </p:txBody>
      </p:sp>
      <p:pic>
        <p:nvPicPr>
          <p:cNvPr id="32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440" y="1372870"/>
            <a:ext cx="465582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68630" y="1098550"/>
            <a:ext cx="5529580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>
              <a:lnSpc>
                <a:spcPct val="120000"/>
              </a:lnSpc>
            </a:pPr>
            <a:r>
              <a:rPr lang="zh-CN" sz="1400" b="0">
                <a:latin typeface="微软雅黑" panose="020B0503020204020204" pitchFamily="34" charset="-122"/>
              </a:rPr>
              <a:t>报表管理员，可制定定时任务，定时调取某个报表，后台自动生成报表并存储在后台。</a:t>
            </a:r>
            <a:endParaRPr lang="zh-CN" altLang="en-US" sz="1400">
              <a:latin typeface="微软雅黑" panose="020B0503020204020204" pitchFamily="34" charset="-122"/>
            </a:endParaRPr>
          </a:p>
        </p:txBody>
      </p:sp>
      <p:pic>
        <p:nvPicPr>
          <p:cNvPr id="39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5" y="2531428"/>
            <a:ext cx="5614670" cy="19577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81940" y="2205355"/>
            <a:ext cx="1308735" cy="2520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任务调度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业务功能——数据中心：大屏展示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81305" y="1185545"/>
            <a:ext cx="2410460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zh-CN" altLang="en-US" sz="1400" dirty="0">
                <a:latin typeface="微软雅黑" panose="020B0503020204020204" pitchFamily="34" charset="-122"/>
                <a:cs typeface="微软雅黑 Light" panose="020B0502040204020203" pitchFamily="34" charset="-122"/>
              </a:rPr>
              <a:t>领导或值班长可以快速全面掌握队列签入、空闲人数、班组接续情况、工单报表数据等数据，实现在突发情况对人员进行跨域调度。</a:t>
            </a:r>
            <a:endParaRPr kumimoji="1" lang="zh-CN" altLang="en-US" sz="1400" dirty="0">
              <a:latin typeface="微软雅黑" panose="020B0503020204020204" pitchFamily="34" charset="-122"/>
              <a:cs typeface="微软雅黑 Light" panose="020B0502040204020203" pitchFamily="34" charset="-122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zh-CN" altLang="en-US" sz="1400" dirty="0">
                <a:latin typeface="微软雅黑" panose="020B0503020204020204" pitchFamily="34" charset="-122"/>
                <a:cs typeface="微软雅黑 Light" panose="020B0502040204020203" pitchFamily="34" charset="-122"/>
              </a:rPr>
              <a:t>打破单一指标监控瓶颈，软呼叫平台、IVR、在线客服客服、服保等业务端到端监控，在故障发生后可以实现快速定位，最大程度降低对客户的影响。</a:t>
            </a:r>
            <a:endParaRPr kumimoji="1" lang="zh-CN" altLang="en-US" sz="1400" dirty="0">
              <a:latin typeface="微软雅黑" panose="020B0503020204020204" pitchFamily="34" charset="-122"/>
              <a:cs typeface="微软雅黑 Light" panose="020B0502040204020203" pitchFamily="34" charset="-122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1" lang="zh-CN" altLang="en-US" sz="1400" dirty="0">
                <a:latin typeface="微软雅黑" panose="020B0503020204020204" pitchFamily="34" charset="-122"/>
                <a:cs typeface="微软雅黑 Light" panose="020B0502040204020203" pitchFamily="34" charset="-122"/>
              </a:rPr>
              <a:t>同时通过大屏更清晰的展示运营需要的数据，</a:t>
            </a:r>
            <a:r>
              <a:rPr kumimoji="1" lang="zh-CN" altLang="en-US" sz="1400" dirty="0">
                <a:latin typeface="微软雅黑" panose="020B0503020204020204" pitchFamily="34" charset="-122"/>
                <a:cs typeface="微软雅黑 Light" panose="020B0502040204020203" pitchFamily="34" charset="-122"/>
                <a:sym typeface="+mn-ea"/>
              </a:rPr>
              <a:t>从而更好的支持运营决策。</a:t>
            </a:r>
            <a:endParaRPr kumimoji="1" lang="zh-CN" altLang="en-US" sz="1400" dirty="0">
              <a:latin typeface="微软雅黑" panose="020B0503020204020204" pitchFamily="34" charset="-122"/>
              <a:cs typeface="微软雅黑 Light" panose="020B0502040204020203" pitchFamily="34" charset="-122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kumimoji="1" lang="zh-CN" altLang="en-US" sz="1400" dirty="0">
              <a:latin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967355" y="1185725"/>
            <a:ext cx="8869680" cy="4678413"/>
            <a:chOff x="396" y="1341"/>
            <a:chExt cx="16203" cy="8547"/>
          </a:xfrm>
        </p:grpSpPr>
        <p:pic>
          <p:nvPicPr>
            <p:cNvPr id="3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99" y="2147"/>
              <a:ext cx="7802" cy="3492"/>
            </a:xfrm>
            <a:prstGeom prst="rect">
              <a:avLst/>
            </a:prstGeom>
          </p:spPr>
        </p:pic>
        <p:pic>
          <p:nvPicPr>
            <p:cNvPr id="4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7" y="2139"/>
              <a:ext cx="8042" cy="3500"/>
            </a:xfrm>
            <a:prstGeom prst="rect">
              <a:avLst/>
            </a:prstGeom>
          </p:spPr>
        </p:pic>
        <p:pic>
          <p:nvPicPr>
            <p:cNvPr id="5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" y="6313"/>
              <a:ext cx="7802" cy="3575"/>
            </a:xfrm>
            <a:prstGeom prst="rect">
              <a:avLst/>
            </a:prstGeom>
          </p:spPr>
        </p:pic>
        <p:pic>
          <p:nvPicPr>
            <p:cNvPr id="10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7" y="6312"/>
              <a:ext cx="8042" cy="3568"/>
            </a:xfrm>
            <a:prstGeom prst="rect">
              <a:avLst/>
            </a:prstGeom>
          </p:spPr>
        </p:pic>
        <p:sp>
          <p:nvSpPr>
            <p:cNvPr id="100" name="文本框 99"/>
            <p:cNvSpPr txBox="1"/>
            <p:nvPr/>
          </p:nvSpPr>
          <p:spPr>
            <a:xfrm>
              <a:off x="8442" y="5837"/>
              <a:ext cx="8000" cy="5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0" indent="0" algn="l">
                <a:buClrTx/>
                <a:buSzTx/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latin typeface="微软雅黑" panose="020B0503020204020204" pitchFamily="34" charset="-122"/>
                  <a:cs typeface="微软雅黑 Light" panose="020B0502040204020203" pitchFamily="34" charset="-122"/>
                </a:rPr>
                <a:t>技能队列、话务大屏、接通率信息、top场景</a:t>
              </a:r>
              <a:endParaRPr kumimoji="1" lang="zh-CN" altLang="en-US" sz="1200" b="1" dirty="0">
                <a:latin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96" y="5801"/>
              <a:ext cx="8000" cy="5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0" indent="0" algn="l">
                <a:buClrTx/>
                <a:buSzTx/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latin typeface="微软雅黑" panose="020B0503020204020204" pitchFamily="34" charset="-122"/>
                  <a:cs typeface="微软雅黑 Light" panose="020B0502040204020203" pitchFamily="34" charset="-122"/>
                </a:rPr>
                <a:t>派单量、区域故障信息、当日拦截率</a:t>
              </a:r>
              <a:endParaRPr kumimoji="1" lang="zh-CN" altLang="en-US" sz="1200" b="1" dirty="0">
                <a:latin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96" y="1341"/>
              <a:ext cx="8046" cy="8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marL="0" indent="0" algn="l">
                <a:buClrTx/>
                <a:buSzTx/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latin typeface="微软雅黑" panose="020B0503020204020204" pitchFamily="34" charset="-122"/>
                  <a:cs typeface="微软雅黑 Light" panose="020B0502040204020203" pitchFamily="34" charset="-122"/>
                </a:rPr>
                <a:t>接通率折线图、话务员签入数统计、各个地市接入量接通率指标统计、两级运营数据</a:t>
              </a:r>
              <a:endParaRPr kumimoji="1" lang="zh-CN" altLang="en-US" sz="1200" b="1" dirty="0">
                <a:latin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499" y="1389"/>
              <a:ext cx="8000" cy="5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marL="0" indent="0" algn="l">
                <a:buClrTx/>
                <a:buSzTx/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latin typeface="微软雅黑" panose="020B0503020204020204" pitchFamily="34" charset="-122"/>
                  <a:cs typeface="微软雅黑 Light" panose="020B0502040204020203" pitchFamily="34" charset="-122"/>
                </a:rPr>
                <a:t>签入签出记录、班组话务员信息、单个人员状态信息</a:t>
              </a:r>
              <a:endParaRPr kumimoji="1" lang="zh-CN" altLang="en-US" sz="1200" b="1" dirty="0">
                <a:latin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</p:grpSp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480" y="286492"/>
            <a:ext cx="5972077" cy="600813"/>
          </a:xfrm>
        </p:spPr>
        <p:txBody>
          <a:bodyPr/>
          <a:lstStyle/>
          <a:p>
            <a:r>
              <a:rPr lang="zh-CN" altLang="en-US"/>
              <a:t>建设方案——总体架构</a:t>
            </a: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27660" y="1117600"/>
            <a:ext cx="11579485" cy="4919980"/>
            <a:chOff x="0" y="1151"/>
            <a:chExt cx="19828" cy="8699"/>
          </a:xfrm>
        </p:grpSpPr>
        <p:sp>
          <p:nvSpPr>
            <p:cNvPr id="26" name="矩形 25"/>
            <p:cNvSpPr/>
            <p:nvPr>
              <p:custDataLst>
                <p:tags r:id="rId1"/>
              </p:custDataLst>
            </p:nvPr>
          </p:nvSpPr>
          <p:spPr>
            <a:xfrm>
              <a:off x="1016" y="1612"/>
              <a:ext cx="11916" cy="618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kumimoji="1" lang="zh-CN" altLang="en-US" sz="10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" name="圆角矩形 37"/>
            <p:cNvSpPr/>
            <p:nvPr>
              <p:custDataLst>
                <p:tags r:id="rId2"/>
              </p:custDataLst>
            </p:nvPr>
          </p:nvSpPr>
          <p:spPr>
            <a:xfrm>
              <a:off x="910" y="8452"/>
              <a:ext cx="15196" cy="1398"/>
            </a:xfrm>
            <a:prstGeom prst="round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kumimoji="1" lang="zh-CN" altLang="en-US" sz="10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3"/>
              </p:custDataLst>
            </p:nvPr>
          </p:nvSpPr>
          <p:spPr>
            <a:xfrm>
              <a:off x="2286" y="8614"/>
              <a:ext cx="2522" cy="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分布式服务框架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4"/>
              </p:custDataLst>
            </p:nvPr>
          </p:nvSpPr>
          <p:spPr>
            <a:xfrm>
              <a:off x="5180" y="8614"/>
              <a:ext cx="1967" cy="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分布式缓存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5"/>
              </p:custDataLst>
            </p:nvPr>
          </p:nvSpPr>
          <p:spPr>
            <a:xfrm>
              <a:off x="7519" y="8614"/>
              <a:ext cx="2535" cy="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能力平台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>
              <p:custDataLst>
                <p:tags r:id="rId6"/>
              </p:custDataLst>
            </p:nvPr>
          </p:nvSpPr>
          <p:spPr>
            <a:xfrm>
              <a:off x="10427" y="8613"/>
              <a:ext cx="2998" cy="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分布式内存数据库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7"/>
              </p:custDataLst>
            </p:nvPr>
          </p:nvSpPr>
          <p:spPr>
            <a:xfrm>
              <a:off x="13630" y="8614"/>
              <a:ext cx="2104" cy="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流程引擎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>
              <p:custDataLst>
                <p:tags r:id="rId8"/>
              </p:custDataLst>
            </p:nvPr>
          </p:nvSpPr>
          <p:spPr>
            <a:xfrm>
              <a:off x="2286" y="9246"/>
              <a:ext cx="2522" cy="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呼叫平台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9"/>
              </p:custDataLst>
            </p:nvPr>
          </p:nvSpPr>
          <p:spPr>
            <a:xfrm>
              <a:off x="5180" y="9246"/>
              <a:ext cx="1967" cy="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负载均衡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10"/>
              </p:custDataLst>
            </p:nvPr>
          </p:nvSpPr>
          <p:spPr>
            <a:xfrm>
              <a:off x="7519" y="9246"/>
              <a:ext cx="2535" cy="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关系数据库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11"/>
              </p:custDataLst>
            </p:nvPr>
          </p:nvSpPr>
          <p:spPr>
            <a:xfrm>
              <a:off x="10427" y="9246"/>
              <a:ext cx="2998" cy="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数据共享平台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2"/>
              </p:custDataLst>
            </p:nvPr>
          </p:nvSpPr>
          <p:spPr>
            <a:xfrm>
              <a:off x="13614" y="9246"/>
              <a:ext cx="2095" cy="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en-US" altLang="zh-CN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……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8" name="TextBox 20"/>
            <p:cNvSpPr txBox="1"/>
            <p:nvPr>
              <p:custDataLst>
                <p:tags r:id="rId13"/>
              </p:custDataLst>
            </p:nvPr>
          </p:nvSpPr>
          <p:spPr>
            <a:xfrm>
              <a:off x="20" y="8733"/>
              <a:ext cx="596" cy="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平</a:t>
              </a:r>
              <a:endParaRPr kumimoji="1"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kumimoji="1" lang="zh-CN" altLang="en-US" sz="1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台</a:t>
              </a:r>
              <a:endParaRPr kumimoji="1"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9" name="圆角矩形 21"/>
            <p:cNvSpPr/>
            <p:nvPr>
              <p:custDataLst>
                <p:tags r:id="rId14"/>
              </p:custDataLst>
            </p:nvPr>
          </p:nvSpPr>
          <p:spPr>
            <a:xfrm>
              <a:off x="910" y="7168"/>
              <a:ext cx="15196" cy="1207"/>
            </a:xfrm>
            <a:prstGeom prst="round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kumimoji="1" lang="zh-CN" altLang="en-US" sz="1015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0" name="圆柱形 36"/>
            <p:cNvSpPr/>
            <p:nvPr>
              <p:custDataLst>
                <p:tags r:id="rId15"/>
              </p:custDataLst>
            </p:nvPr>
          </p:nvSpPr>
          <p:spPr>
            <a:xfrm>
              <a:off x="2678" y="7292"/>
              <a:ext cx="1706" cy="848"/>
            </a:xfrm>
            <a:prstGeom prst="ca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06713" tIns="53357" rIns="106713" bIns="53357" anchor="ctr"/>
            <a:p>
              <a:pPr algn="ctr"/>
              <a:r>
                <a:rPr lang="zh-CN" altLang="en-US" sz="1000" b="1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客户数据</a:t>
              </a:r>
              <a:endParaRPr lang="en-US" altLang="zh-CN" sz="1000" b="1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1" name="圆角矩形 34"/>
            <p:cNvSpPr/>
            <p:nvPr>
              <p:custDataLst>
                <p:tags r:id="rId16"/>
              </p:custDataLst>
            </p:nvPr>
          </p:nvSpPr>
          <p:spPr>
            <a:xfrm>
              <a:off x="13006" y="2467"/>
              <a:ext cx="1015" cy="4629"/>
            </a:xfrm>
            <a:prstGeom prst="round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统一知识能力</a:t>
              </a:r>
              <a:endParaRPr kumimoji="1"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2" name="TextBox 35"/>
            <p:cNvSpPr txBox="1"/>
            <p:nvPr>
              <p:custDataLst>
                <p:tags r:id="rId17"/>
              </p:custDataLst>
            </p:nvPr>
          </p:nvSpPr>
          <p:spPr>
            <a:xfrm>
              <a:off x="0" y="4601"/>
              <a:ext cx="596" cy="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应</a:t>
              </a:r>
              <a:endParaRPr kumimoji="1" lang="en-US" altLang="zh-CN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r>
                <a:rPr kumimoji="1" lang="zh-CN" altLang="en-US" sz="14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rPr>
                <a:t>用</a:t>
              </a:r>
              <a:endParaRPr kumimoji="1" lang="zh-CN" altLang="en-US" sz="1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3" name="圆角矩形 36"/>
            <p:cNvSpPr/>
            <p:nvPr>
              <p:custDataLst>
                <p:tags r:id="rId18"/>
              </p:custDataLst>
            </p:nvPr>
          </p:nvSpPr>
          <p:spPr>
            <a:xfrm>
              <a:off x="1027" y="8938"/>
              <a:ext cx="1101" cy="447"/>
            </a:xfrm>
            <a:prstGeom prst="round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PaaS</a:t>
              </a:r>
              <a:endParaRPr kumimoji="1"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4" name="圆角矩形 38"/>
            <p:cNvSpPr/>
            <p:nvPr>
              <p:custDataLst>
                <p:tags r:id="rId19"/>
              </p:custDataLst>
            </p:nvPr>
          </p:nvSpPr>
          <p:spPr>
            <a:xfrm>
              <a:off x="1016" y="7493"/>
              <a:ext cx="1101" cy="44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数据</a:t>
              </a:r>
              <a:endParaRPr kumimoji="1"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5" name="圆角矩形 101"/>
            <p:cNvSpPr/>
            <p:nvPr>
              <p:custDataLst>
                <p:tags r:id="rId20"/>
              </p:custDataLst>
            </p:nvPr>
          </p:nvSpPr>
          <p:spPr>
            <a:xfrm>
              <a:off x="14092" y="2467"/>
              <a:ext cx="932" cy="4635"/>
            </a:xfrm>
            <a:prstGeom prst="round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服务报表分析</a:t>
              </a:r>
              <a:endParaRPr kumimoji="1"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endParaRPr kumimoji="1"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大屏数据展示</a:t>
              </a:r>
              <a:endParaRPr kumimoji="1"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6" name="矩形 105"/>
            <p:cNvSpPr/>
            <p:nvPr>
              <p:custDataLst>
                <p:tags r:id="rId21"/>
              </p:custDataLst>
            </p:nvPr>
          </p:nvSpPr>
          <p:spPr>
            <a:xfrm>
              <a:off x="5180" y="1641"/>
              <a:ext cx="1311" cy="553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手厅</a:t>
              </a:r>
              <a:endParaRPr kumimoji="1" lang="zh-CN" altLang="en-US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7" name="矩形 106"/>
            <p:cNvSpPr/>
            <p:nvPr>
              <p:custDataLst>
                <p:tags r:id="rId22"/>
              </p:custDataLst>
            </p:nvPr>
          </p:nvSpPr>
          <p:spPr>
            <a:xfrm>
              <a:off x="6645" y="1648"/>
              <a:ext cx="1311" cy="553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微信</a:t>
              </a:r>
              <a:endParaRPr kumimoji="1" lang="zh-CN" altLang="en-US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08" name="直接连接符 107"/>
            <p:cNvCxnSpPr/>
            <p:nvPr>
              <p:custDataLst>
                <p:tags r:id="rId23"/>
              </p:custDataLst>
            </p:nvPr>
          </p:nvCxnSpPr>
          <p:spPr>
            <a:xfrm flipV="1">
              <a:off x="160" y="8375"/>
              <a:ext cx="16041" cy="7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圆角矩形 116"/>
            <p:cNvSpPr/>
            <p:nvPr>
              <p:custDataLst>
                <p:tags r:id="rId24"/>
              </p:custDataLst>
            </p:nvPr>
          </p:nvSpPr>
          <p:spPr>
            <a:xfrm>
              <a:off x="15199" y="2467"/>
              <a:ext cx="907" cy="4632"/>
            </a:xfrm>
            <a:prstGeom prst="round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客服</a:t>
              </a:r>
              <a:endParaRPr kumimoji="1"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运营管理</a:t>
              </a:r>
              <a:endParaRPr kumimoji="1"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0" name="圆角矩形 119"/>
            <p:cNvSpPr/>
            <p:nvPr>
              <p:custDataLst>
                <p:tags r:id="rId25"/>
              </p:custDataLst>
            </p:nvPr>
          </p:nvSpPr>
          <p:spPr>
            <a:xfrm>
              <a:off x="11944" y="2467"/>
              <a:ext cx="1009" cy="4629"/>
            </a:xfrm>
            <a:prstGeom prst="round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l"/>
              <a:r>
                <a:rPr kumimoji="1" lang="zh-CN" altLang="en-US" sz="13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话务</a:t>
              </a:r>
              <a:endParaRPr kumimoji="1" lang="zh-CN" altLang="en-US" sz="13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endParaRPr kumimoji="1" lang="zh-CN" altLang="en-US" sz="13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r>
                <a:rPr kumimoji="1" lang="zh-CN" altLang="en-US" sz="13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在线</a:t>
              </a:r>
              <a:endParaRPr kumimoji="1" lang="en-US" altLang="zh-CN" sz="13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r>
                <a:rPr kumimoji="1" lang="zh-CN" altLang="en-US" sz="13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接续能力</a:t>
              </a:r>
              <a:endParaRPr kumimoji="1" lang="en-US" altLang="zh-CN" sz="13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1" name="圆柱形 36"/>
            <p:cNvSpPr/>
            <p:nvPr>
              <p:custDataLst>
                <p:tags r:id="rId26"/>
              </p:custDataLst>
            </p:nvPr>
          </p:nvSpPr>
          <p:spPr>
            <a:xfrm>
              <a:off x="4939" y="7292"/>
              <a:ext cx="1706" cy="848"/>
            </a:xfrm>
            <a:prstGeom prst="ca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06713" tIns="53357" rIns="106713" bIns="53357" anchor="ctr"/>
            <a:p>
              <a:pPr algn="ctr"/>
              <a:r>
                <a:rPr lang="zh-CN" altLang="en-US" sz="1000" b="1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用户数据</a:t>
              </a:r>
              <a:endParaRPr lang="en-US" altLang="zh-CN" sz="1000" b="1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2" name="圆柱形 36"/>
            <p:cNvSpPr/>
            <p:nvPr>
              <p:custDataLst>
                <p:tags r:id="rId27"/>
              </p:custDataLst>
            </p:nvPr>
          </p:nvSpPr>
          <p:spPr>
            <a:xfrm>
              <a:off x="7201" y="7292"/>
              <a:ext cx="1706" cy="848"/>
            </a:xfrm>
            <a:prstGeom prst="ca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06713" tIns="53357" rIns="106713" bIns="53357" anchor="ctr"/>
            <a:p>
              <a:pPr algn="ctr"/>
              <a:r>
                <a:rPr lang="zh-CN" altLang="en-US" sz="1000" b="1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知识数据</a:t>
              </a:r>
              <a:endParaRPr lang="en-US" altLang="zh-CN" sz="1000" b="1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3" name="圆柱形 36"/>
            <p:cNvSpPr/>
            <p:nvPr>
              <p:custDataLst>
                <p:tags r:id="rId28"/>
              </p:custDataLst>
            </p:nvPr>
          </p:nvSpPr>
          <p:spPr>
            <a:xfrm>
              <a:off x="9462" y="7292"/>
              <a:ext cx="1706" cy="848"/>
            </a:xfrm>
            <a:prstGeom prst="ca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06713" tIns="53357" rIns="106713" bIns="53357" anchor="ctr"/>
            <a:p>
              <a:pPr algn="ctr"/>
              <a:r>
                <a:rPr lang="zh-CN" altLang="en-US" sz="1000" b="1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基础管理数据</a:t>
              </a:r>
              <a:endParaRPr lang="en-US" altLang="zh-CN" sz="1000" b="1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4" name="圆柱形 36"/>
            <p:cNvSpPr/>
            <p:nvPr>
              <p:custDataLst>
                <p:tags r:id="rId29"/>
              </p:custDataLst>
            </p:nvPr>
          </p:nvSpPr>
          <p:spPr>
            <a:xfrm>
              <a:off x="11723" y="7292"/>
              <a:ext cx="1706" cy="848"/>
            </a:xfrm>
            <a:prstGeom prst="ca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06713" tIns="53357" rIns="106713" bIns="53357" anchor="ctr"/>
            <a:p>
              <a:pPr algn="ctr"/>
              <a:r>
                <a:rPr lang="zh-CN" altLang="en-US" sz="1000" b="1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渠道运营数据</a:t>
              </a:r>
              <a:endParaRPr lang="en-US" altLang="zh-CN" sz="1000" b="1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5" name="圆柱形 36"/>
            <p:cNvSpPr/>
            <p:nvPr>
              <p:custDataLst>
                <p:tags r:id="rId30"/>
              </p:custDataLst>
            </p:nvPr>
          </p:nvSpPr>
          <p:spPr>
            <a:xfrm>
              <a:off x="13985" y="7292"/>
              <a:ext cx="1706" cy="848"/>
            </a:xfrm>
            <a:prstGeom prst="can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06713" tIns="53357" rIns="106713" bIns="53357" anchor="ctr"/>
            <a:p>
              <a:pPr algn="ctr"/>
              <a:r>
                <a:rPr lang="en-US" altLang="zh-CN" sz="1000" b="1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XX</a:t>
              </a:r>
              <a:r>
                <a:rPr lang="zh-CN" altLang="en-US" sz="1000" b="1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数据</a:t>
              </a:r>
              <a:endParaRPr lang="en-US" altLang="zh-CN" sz="1000" b="1" kern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6" name="矩形 115"/>
            <p:cNvSpPr/>
            <p:nvPr>
              <p:custDataLst>
                <p:tags r:id="rId31"/>
              </p:custDataLst>
            </p:nvPr>
          </p:nvSpPr>
          <p:spPr>
            <a:xfrm>
              <a:off x="3205" y="1648"/>
              <a:ext cx="1734" cy="553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网厅</a:t>
              </a:r>
              <a:endParaRPr kumimoji="1" lang="zh-CN" altLang="en-US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17" name="直接连接符 116"/>
            <p:cNvCxnSpPr/>
            <p:nvPr>
              <p:custDataLst>
                <p:tags r:id="rId32"/>
              </p:custDataLst>
            </p:nvPr>
          </p:nvCxnSpPr>
          <p:spPr>
            <a:xfrm>
              <a:off x="1016" y="1151"/>
              <a:ext cx="0" cy="65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>
              <p:custDataLst>
                <p:tags r:id="rId33"/>
              </p:custDataLst>
            </p:nvPr>
          </p:nvCxnSpPr>
          <p:spPr>
            <a:xfrm>
              <a:off x="12933" y="1151"/>
              <a:ext cx="0" cy="65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>
              <p:custDataLst>
                <p:tags r:id="rId34"/>
              </p:custDataLst>
            </p:nvPr>
          </p:nvCxnSpPr>
          <p:spPr>
            <a:xfrm>
              <a:off x="16201" y="1151"/>
              <a:ext cx="0" cy="65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/>
            <p:cNvCxnSpPr/>
            <p:nvPr>
              <p:custDataLst>
                <p:tags r:id="rId35"/>
              </p:custDataLst>
            </p:nvPr>
          </p:nvCxnSpPr>
          <p:spPr>
            <a:xfrm>
              <a:off x="1040" y="1334"/>
              <a:ext cx="11859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/>
            <p:cNvSpPr txBox="1"/>
            <p:nvPr>
              <p:custDataLst>
                <p:tags r:id="rId36"/>
              </p:custDataLst>
            </p:nvPr>
          </p:nvSpPr>
          <p:spPr>
            <a:xfrm>
              <a:off x="5676" y="1191"/>
              <a:ext cx="1538" cy="3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p>
              <a:pPr algn="ctr"/>
              <a:r>
                <a:rPr kumimoji="1" lang="zh-CN" altLang="en-US" sz="1200" b="1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服务生产</a:t>
              </a:r>
              <a:endParaRPr kumimoji="1"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22" name="直接箭头连接符 121"/>
            <p:cNvCxnSpPr/>
            <p:nvPr>
              <p:custDataLst>
                <p:tags r:id="rId37"/>
              </p:custDataLst>
            </p:nvPr>
          </p:nvCxnSpPr>
          <p:spPr>
            <a:xfrm>
              <a:off x="12921" y="1334"/>
              <a:ext cx="3292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/>
            <p:cNvSpPr txBox="1"/>
            <p:nvPr>
              <p:custDataLst>
                <p:tags r:id="rId38"/>
              </p:custDataLst>
            </p:nvPr>
          </p:nvSpPr>
          <p:spPr>
            <a:xfrm>
              <a:off x="13788" y="1191"/>
              <a:ext cx="1538" cy="3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p>
              <a:pPr algn="ctr"/>
              <a:r>
                <a:rPr kumimoji="1" lang="zh-CN" altLang="en-US" sz="1200" b="1" dirty="0"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服务运营</a:t>
              </a:r>
              <a:endParaRPr kumimoji="1"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>
              <p:custDataLst>
                <p:tags r:id="rId39"/>
              </p:custDataLst>
            </p:nvPr>
          </p:nvSpPr>
          <p:spPr>
            <a:xfrm>
              <a:off x="910" y="2467"/>
              <a:ext cx="10814" cy="4662"/>
            </a:xfrm>
            <a:prstGeom prst="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5" name="矩形 124"/>
            <p:cNvSpPr/>
            <p:nvPr>
              <p:custDataLst>
                <p:tags r:id="rId40"/>
              </p:custDataLst>
            </p:nvPr>
          </p:nvSpPr>
          <p:spPr>
            <a:xfrm>
              <a:off x="1016" y="4687"/>
              <a:ext cx="10578" cy="1132"/>
            </a:xfrm>
            <a:prstGeom prst="rect">
              <a:avLst/>
            </a:prstGeom>
            <a:solidFill>
              <a:srgbClr val="D9D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sz="1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在线客服</a:t>
              </a:r>
              <a:endParaRPr lang="zh-CN" altLang="en-US" sz="1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矩形 125"/>
            <p:cNvSpPr/>
            <p:nvPr>
              <p:custDataLst>
                <p:tags r:id="rId41"/>
              </p:custDataLst>
            </p:nvPr>
          </p:nvSpPr>
          <p:spPr>
            <a:xfrm>
              <a:off x="1040" y="2599"/>
              <a:ext cx="10553" cy="2008"/>
            </a:xfrm>
            <a:prstGeom prst="rect">
              <a:avLst/>
            </a:prstGeom>
            <a:solidFill>
              <a:srgbClr val="D9D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sz="1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呼叫中心</a:t>
              </a:r>
              <a:endParaRPr lang="zh-CN" altLang="en-US" sz="1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矩形 126"/>
            <p:cNvSpPr/>
            <p:nvPr>
              <p:custDataLst>
                <p:tags r:id="rId42"/>
              </p:custDataLst>
            </p:nvPr>
          </p:nvSpPr>
          <p:spPr>
            <a:xfrm>
              <a:off x="1016" y="5904"/>
              <a:ext cx="10579" cy="1095"/>
            </a:xfrm>
            <a:prstGeom prst="rect">
              <a:avLst/>
            </a:prstGeom>
            <a:solidFill>
              <a:srgbClr val="D9D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r>
                <a:rPr lang="zh-CN" altLang="en-US" sz="1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数据中心</a:t>
              </a:r>
              <a:endParaRPr lang="zh-CN" altLang="en-US" sz="1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>
              <p:custDataLst>
                <p:tags r:id="rId43"/>
              </p:custDataLst>
            </p:nvPr>
          </p:nvSpPr>
          <p:spPr>
            <a:xfrm>
              <a:off x="2752" y="292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软呼叫平台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9" name="矩形 128"/>
            <p:cNvSpPr/>
            <p:nvPr>
              <p:custDataLst>
                <p:tags r:id="rId44"/>
              </p:custDataLst>
            </p:nvPr>
          </p:nvSpPr>
          <p:spPr>
            <a:xfrm>
              <a:off x="4511" y="292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语音导航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>
              <p:custDataLst>
                <p:tags r:id="rId45"/>
              </p:custDataLst>
            </p:nvPr>
          </p:nvSpPr>
          <p:spPr>
            <a:xfrm>
              <a:off x="6270" y="292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  <a:sym typeface="+mn-ea"/>
                </a:rPr>
                <a:t>客服系统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1" name="矩形 130"/>
            <p:cNvSpPr/>
            <p:nvPr>
              <p:custDataLst>
                <p:tags r:id="rId46"/>
              </p:custDataLst>
            </p:nvPr>
          </p:nvSpPr>
          <p:spPr>
            <a:xfrm>
              <a:off x="8029" y="292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来电识别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>
              <p:custDataLst>
                <p:tags r:id="rId47"/>
              </p:custDataLst>
            </p:nvPr>
          </p:nvSpPr>
          <p:spPr>
            <a:xfrm>
              <a:off x="9788" y="292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通话录音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3" name="矩形 132"/>
            <p:cNvSpPr/>
            <p:nvPr>
              <p:custDataLst>
                <p:tags r:id="rId48"/>
              </p:custDataLst>
            </p:nvPr>
          </p:nvSpPr>
          <p:spPr>
            <a:xfrm>
              <a:off x="2735" y="3534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  <a:sym typeface="+mn-ea"/>
                </a:rPr>
                <a:t>外呼管理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4" name="矩形 133"/>
            <p:cNvSpPr/>
            <p:nvPr>
              <p:custDataLst>
                <p:tags r:id="rId49"/>
              </p:custDataLst>
            </p:nvPr>
          </p:nvSpPr>
          <p:spPr>
            <a:xfrm>
              <a:off x="4511" y="3534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工单系统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5" name="矩形 134"/>
            <p:cNvSpPr/>
            <p:nvPr>
              <p:custDataLst>
                <p:tags r:id="rId50"/>
              </p:custDataLst>
            </p:nvPr>
          </p:nvSpPr>
          <p:spPr>
            <a:xfrm>
              <a:off x="6270" y="3534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1000" kern="1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知识库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6" name="矩形 135"/>
            <p:cNvSpPr/>
            <p:nvPr>
              <p:custDataLst>
                <p:tags r:id="rId51"/>
              </p:custDataLst>
            </p:nvPr>
          </p:nvSpPr>
          <p:spPr>
            <a:xfrm>
              <a:off x="8029" y="3534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客户管理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>
              <p:custDataLst>
                <p:tags r:id="rId52"/>
              </p:custDataLst>
            </p:nvPr>
          </p:nvSpPr>
          <p:spPr>
            <a:xfrm>
              <a:off x="9788" y="3534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公告管理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8" name="矩形 137"/>
            <p:cNvSpPr/>
            <p:nvPr>
              <p:custDataLst>
                <p:tags r:id="rId53"/>
              </p:custDataLst>
            </p:nvPr>
          </p:nvSpPr>
          <p:spPr>
            <a:xfrm>
              <a:off x="2752" y="407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培训管理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9" name="矩形 138"/>
            <p:cNvSpPr/>
            <p:nvPr>
              <p:custDataLst>
                <p:tags r:id="rId54"/>
              </p:custDataLst>
            </p:nvPr>
          </p:nvSpPr>
          <p:spPr>
            <a:xfrm>
              <a:off x="4511" y="407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考试管理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0" name="矩形 139"/>
            <p:cNvSpPr/>
            <p:nvPr>
              <p:custDataLst>
                <p:tags r:id="rId55"/>
              </p:custDataLst>
            </p:nvPr>
          </p:nvSpPr>
          <p:spPr>
            <a:xfrm>
              <a:off x="6270" y="407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质检管理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1" name="矩形 140"/>
            <p:cNvSpPr/>
            <p:nvPr>
              <p:custDataLst>
                <p:tags r:id="rId56"/>
              </p:custDataLst>
            </p:nvPr>
          </p:nvSpPr>
          <p:spPr>
            <a:xfrm>
              <a:off x="8029" y="407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系统管理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2" name="矩形 141"/>
            <p:cNvSpPr/>
            <p:nvPr>
              <p:custDataLst>
                <p:tags r:id="rId57"/>
              </p:custDataLst>
            </p:nvPr>
          </p:nvSpPr>
          <p:spPr>
            <a:xfrm>
              <a:off x="9788" y="407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1000" kern="100" dirty="0">
                  <a:solidFill>
                    <a:srgbClr val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…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3" name="矩形 142"/>
            <p:cNvSpPr/>
            <p:nvPr>
              <p:custDataLst>
                <p:tags r:id="rId58"/>
              </p:custDataLst>
            </p:nvPr>
          </p:nvSpPr>
          <p:spPr>
            <a:xfrm>
              <a:off x="2719" y="5984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报表管理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4" name="矩形 143"/>
            <p:cNvSpPr/>
            <p:nvPr>
              <p:custDataLst>
                <p:tags r:id="rId59"/>
              </p:custDataLst>
            </p:nvPr>
          </p:nvSpPr>
          <p:spPr>
            <a:xfrm>
              <a:off x="6300" y="5984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报表查看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5" name="矩形 144"/>
            <p:cNvSpPr/>
            <p:nvPr>
              <p:custDataLst>
                <p:tags r:id="rId60"/>
              </p:custDataLst>
            </p:nvPr>
          </p:nvSpPr>
          <p:spPr>
            <a:xfrm>
              <a:off x="2718" y="6511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大屏展示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6" name="矩形 145"/>
            <p:cNvSpPr/>
            <p:nvPr>
              <p:custDataLst>
                <p:tags r:id="rId61"/>
              </p:custDataLst>
            </p:nvPr>
          </p:nvSpPr>
          <p:spPr>
            <a:xfrm>
              <a:off x="4526" y="6511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指标分析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7" name="矩形 146"/>
            <p:cNvSpPr/>
            <p:nvPr>
              <p:custDataLst>
                <p:tags r:id="rId62"/>
              </p:custDataLst>
            </p:nvPr>
          </p:nvSpPr>
          <p:spPr>
            <a:xfrm>
              <a:off x="6300" y="6511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故障告警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8" name="矩形 147"/>
            <p:cNvSpPr/>
            <p:nvPr>
              <p:custDataLst>
                <p:tags r:id="rId63"/>
              </p:custDataLst>
            </p:nvPr>
          </p:nvSpPr>
          <p:spPr>
            <a:xfrm>
              <a:off x="8029" y="6511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运营监控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9" name="矩形 148"/>
            <p:cNvSpPr/>
            <p:nvPr>
              <p:custDataLst>
                <p:tags r:id="rId64"/>
              </p:custDataLst>
            </p:nvPr>
          </p:nvSpPr>
          <p:spPr>
            <a:xfrm>
              <a:off x="8029" y="5984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任务调度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0" name="矩形 149"/>
            <p:cNvSpPr/>
            <p:nvPr>
              <p:custDataLst>
                <p:tags r:id="rId65"/>
              </p:custDataLst>
            </p:nvPr>
          </p:nvSpPr>
          <p:spPr>
            <a:xfrm>
              <a:off x="2759" y="484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自助服务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1" name="矩形 150"/>
            <p:cNvSpPr/>
            <p:nvPr>
              <p:custDataLst>
                <p:tags r:id="rId66"/>
              </p:custDataLst>
            </p:nvPr>
          </p:nvSpPr>
          <p:spPr>
            <a:xfrm>
              <a:off x="4511" y="484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统一排队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2" name="矩形 151"/>
            <p:cNvSpPr/>
            <p:nvPr>
              <p:custDataLst>
                <p:tags r:id="rId67"/>
              </p:custDataLst>
            </p:nvPr>
          </p:nvSpPr>
          <p:spPr>
            <a:xfrm>
              <a:off x="6331" y="484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统一工作台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3" name="矩形 152"/>
            <p:cNvSpPr/>
            <p:nvPr>
              <p:custDataLst>
                <p:tags r:id="rId68"/>
              </p:custDataLst>
            </p:nvPr>
          </p:nvSpPr>
          <p:spPr>
            <a:xfrm>
              <a:off x="8029" y="484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对外接口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4" name="矩形 153"/>
            <p:cNvSpPr/>
            <p:nvPr>
              <p:custDataLst>
                <p:tags r:id="rId69"/>
              </p:custDataLst>
            </p:nvPr>
          </p:nvSpPr>
          <p:spPr>
            <a:xfrm>
              <a:off x="9789" y="4847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资源管理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5" name="矩形 154"/>
            <p:cNvSpPr/>
            <p:nvPr>
              <p:custDataLst>
                <p:tags r:id="rId70"/>
              </p:custDataLst>
            </p:nvPr>
          </p:nvSpPr>
          <p:spPr>
            <a:xfrm>
              <a:off x="2762" y="5325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智能客服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6" name="矩形 155"/>
            <p:cNvSpPr/>
            <p:nvPr>
              <p:custDataLst>
                <p:tags r:id="rId71"/>
              </p:custDataLst>
            </p:nvPr>
          </p:nvSpPr>
          <p:spPr>
            <a:xfrm>
              <a:off x="4526" y="5325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在线交流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7" name="矩形 156"/>
            <p:cNvSpPr/>
            <p:nvPr>
              <p:custDataLst>
                <p:tags r:id="rId72"/>
              </p:custDataLst>
            </p:nvPr>
          </p:nvSpPr>
          <p:spPr>
            <a:xfrm>
              <a:off x="6331" y="5325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微信对接功能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8" name="矩形 157"/>
            <p:cNvSpPr/>
            <p:nvPr>
              <p:custDataLst>
                <p:tags r:id="rId73"/>
              </p:custDataLst>
            </p:nvPr>
          </p:nvSpPr>
          <p:spPr>
            <a:xfrm>
              <a:off x="8029" y="5325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微信自助查询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9" name="矩形 158"/>
            <p:cNvSpPr/>
            <p:nvPr>
              <p:custDataLst>
                <p:tags r:id="rId74"/>
              </p:custDataLst>
            </p:nvPr>
          </p:nvSpPr>
          <p:spPr>
            <a:xfrm>
              <a:off x="9790" y="5325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微信自助办理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0" name="矩形 159"/>
            <p:cNvSpPr/>
            <p:nvPr>
              <p:custDataLst>
                <p:tags r:id="rId75"/>
              </p:custDataLst>
            </p:nvPr>
          </p:nvSpPr>
          <p:spPr>
            <a:xfrm>
              <a:off x="4526" y="5984"/>
              <a:ext cx="1625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报表统计</a:t>
              </a:r>
              <a:endParaRPr kumimoji="1" lang="zh-CN" altLang="en-US" sz="10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1" name="TextBox 12"/>
            <p:cNvSpPr txBox="1"/>
            <p:nvPr>
              <p:custDataLst>
                <p:tags r:id="rId76"/>
              </p:custDataLst>
            </p:nvPr>
          </p:nvSpPr>
          <p:spPr>
            <a:xfrm>
              <a:off x="16499" y="1334"/>
              <a:ext cx="3329" cy="7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indent="-171450" algn="just">
                <a:lnSpc>
                  <a:spcPct val="150000"/>
                </a:lnSpc>
                <a:buClr>
                  <a:srgbClr val="C00000"/>
                </a:buClr>
                <a:buFont typeface="Wingdings" panose="05000000000000000000" charset="0"/>
                <a:buChar char="n"/>
              </a:pPr>
              <a:r>
                <a:rPr kumimoji="1"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统一平台架构设计</a:t>
              </a:r>
              <a:endPara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统一平台架构，实现智能呼叫系统的底层能力建设，包括呼叫平台、分布式缓存、流程引擎等能力建设，为上层应用提供平台能力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71450" indent="-171450" algn="just">
                <a:lnSpc>
                  <a:spcPct val="150000"/>
                </a:lnSpc>
                <a:buClr>
                  <a:srgbClr val="C00000"/>
                </a:buClr>
                <a:buFont typeface="Wingdings" panose="05000000000000000000" charset="0"/>
                <a:buChar char="n"/>
              </a:pPr>
              <a:r>
                <a:rPr kumimoji="1"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科学的应用融合</a:t>
              </a:r>
              <a:endPara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应用支持语音呼叫中心以及互联网在线客服，融合应用能力，提供整体解决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71450" indent="-171450" algn="just">
                <a:lnSpc>
                  <a:spcPct val="150000"/>
                </a:lnSpc>
                <a:buClr>
                  <a:srgbClr val="C00000"/>
                </a:buClr>
                <a:buFont typeface="Wingdings" panose="05000000000000000000" charset="0"/>
                <a:buChar char="n"/>
              </a:pPr>
              <a:r>
                <a:rPr kumimoji="1"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高效的运营管理</a:t>
              </a:r>
              <a:endPara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聚焦话务员的工作生活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提升管理的智能化水平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71450" indent="-171450" algn="just">
                <a:lnSpc>
                  <a:spcPct val="150000"/>
                </a:lnSpc>
                <a:buClr>
                  <a:srgbClr val="C00000"/>
                </a:buClr>
                <a:buFont typeface="Wingdings" panose="05000000000000000000" charset="0"/>
                <a:buChar char="n"/>
              </a:pPr>
              <a:r>
                <a:rPr kumimoji="1"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覆盖全周期的监控</a:t>
              </a:r>
              <a:endPara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服务过程全生命周期监控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2" name="矩形 161"/>
            <p:cNvSpPr/>
            <p:nvPr>
              <p:custDataLst>
                <p:tags r:id="rId77"/>
              </p:custDataLst>
            </p:nvPr>
          </p:nvSpPr>
          <p:spPr>
            <a:xfrm>
              <a:off x="1239" y="1641"/>
              <a:ext cx="1734" cy="553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语音热线</a:t>
              </a:r>
              <a:endParaRPr kumimoji="1" lang="zh-CN" altLang="en-US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3" name="矩形 162"/>
            <p:cNvSpPr/>
            <p:nvPr>
              <p:custDataLst>
                <p:tags r:id="rId78"/>
              </p:custDataLst>
            </p:nvPr>
          </p:nvSpPr>
          <p:spPr>
            <a:xfrm>
              <a:off x="8131" y="1641"/>
              <a:ext cx="1311" cy="553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PC</a:t>
              </a:r>
              <a:r>
                <a:rPr kumimoji="1" lang="zh-CN" altLang="en-US" sz="1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端</a:t>
              </a:r>
              <a:endParaRPr kumimoji="1" lang="zh-CN" altLang="en-US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4" name="矩形 163"/>
            <p:cNvSpPr/>
            <p:nvPr>
              <p:custDataLst>
                <p:tags r:id="rId79"/>
              </p:custDataLst>
            </p:nvPr>
          </p:nvSpPr>
          <p:spPr>
            <a:xfrm>
              <a:off x="9593" y="1645"/>
              <a:ext cx="1406" cy="553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zh-CN" altLang="en-US" sz="1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大屏</a:t>
              </a:r>
              <a:endParaRPr kumimoji="1" lang="zh-CN" altLang="en-US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5" name="矩形 164"/>
            <p:cNvSpPr/>
            <p:nvPr>
              <p:custDataLst>
                <p:tags r:id="rId80"/>
              </p:custDataLst>
            </p:nvPr>
          </p:nvSpPr>
          <p:spPr>
            <a:xfrm>
              <a:off x="11223" y="1641"/>
              <a:ext cx="1406" cy="553"/>
            </a:xfrm>
            <a:prstGeom prst="rect">
              <a:avLst/>
            </a:prstGeom>
            <a:solidFill>
              <a:srgbClr val="166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r>
                <a:rPr kumimoji="1" lang="en-US" altLang="zh-CN" sz="1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" panose="020B0503020204020204" pitchFamily="34" charset="-122"/>
                </a:rPr>
                <a:t>.......</a:t>
              </a:r>
              <a:endParaRPr kumimoji="1"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对接</a:t>
            </a:r>
            <a:r>
              <a:rPr lang="en-US" altLang="zh-CN"/>
              <a:t>XX </a:t>
            </a:r>
            <a:r>
              <a:rPr lang="zh-CN" altLang="en-US"/>
              <a:t>6600/9600排队机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8630" y="1113790"/>
            <a:ext cx="9225915" cy="2178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1800" b="1"/>
              <a:t>对接方式：</a:t>
            </a:r>
            <a:endParaRPr lang="zh-CN" altLang="en-US" sz="1800" b="1"/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600"/>
              <a:t>1、在坐席电脑上安装ActiveX 控件</a:t>
            </a:r>
            <a:endParaRPr lang="zh-CN" altLang="en-US" sz="1600"/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600"/>
              <a:t>2、在js中完成控件对象的封装，通过控件方法获取平台信息</a:t>
            </a:r>
            <a:endParaRPr lang="zh-CN" altLang="en-US" sz="1600"/>
          </a:p>
          <a:p>
            <a:pPr algn="just">
              <a:lnSpc>
                <a:spcPct val="120000"/>
              </a:lnSpc>
              <a:buClrTx/>
              <a:buSzTx/>
              <a:buNone/>
            </a:pPr>
            <a:endParaRPr lang="zh-CN" altLang="en-US" sz="1800" b="1"/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800" b="1"/>
              <a:t>案例：</a:t>
            </a:r>
            <a:endParaRPr lang="zh-CN" altLang="en-US" sz="1800" b="1"/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600"/>
              <a:t>1、江西114客服平台：客服呼叫中心，具备呼入呼出及语音导航按键功能</a:t>
            </a:r>
            <a:endParaRPr lang="zh-CN" altLang="en-US" sz="1600"/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600"/>
              <a:t>2、山西电信客服监控大屏：对接平台进行话务、排队信息监控</a:t>
            </a:r>
            <a:endParaRPr lang="zh-CN" altLang="en-US" sz="1600"/>
          </a:p>
          <a:p>
            <a:endParaRPr lang="zh-CN" altLang="en-US" sz="1600"/>
          </a:p>
        </p:txBody>
      </p:sp>
      <p:grpSp>
        <p:nvGrpSpPr>
          <p:cNvPr id="27" name="组合 26"/>
          <p:cNvGrpSpPr/>
          <p:nvPr/>
        </p:nvGrpSpPr>
        <p:grpSpPr>
          <a:xfrm>
            <a:off x="469265" y="3551555"/>
            <a:ext cx="11201400" cy="2362200"/>
            <a:chOff x="994" y="5406"/>
            <a:chExt cx="17640" cy="3720"/>
          </a:xfrm>
        </p:grpSpPr>
        <p:sp>
          <p:nvSpPr>
            <p:cNvPr id="26" name="矩形 25"/>
            <p:cNvSpPr/>
            <p:nvPr>
              <p:custDataLst>
                <p:tags r:id="rId1"/>
              </p:custDataLst>
            </p:nvPr>
          </p:nvSpPr>
          <p:spPr>
            <a:xfrm>
              <a:off x="994" y="5406"/>
              <a:ext cx="17640" cy="3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496" y="6269"/>
              <a:ext cx="16724" cy="1865"/>
              <a:chOff x="975" y="6010"/>
              <a:chExt cx="16724" cy="1865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975" y="6010"/>
                <a:ext cx="1865" cy="1865"/>
                <a:chOff x="2134" y="5707"/>
                <a:chExt cx="1865" cy="1865"/>
              </a:xfrm>
            </p:grpSpPr>
            <p:pic>
              <p:nvPicPr>
                <p:cNvPr id="5" name="图片 4" descr="电脑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4" y="5707"/>
                  <a:ext cx="1865" cy="1865"/>
                </a:xfrm>
                <a:prstGeom prst="rect">
                  <a:avLst/>
                </a:prstGeom>
              </p:spPr>
            </p:pic>
            <p:sp>
              <p:nvSpPr>
                <p:cNvPr id="58" name="文本框 57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2224" y="6325"/>
                  <a:ext cx="1688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 algn="ctr"/>
                  <a:r>
                    <a:rPr kumimoji="1"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 Light" panose="020B0502040204020203" pitchFamily="34" charset="-122"/>
                    </a:rPr>
                    <a:t>坐席</a:t>
                  </a:r>
                  <a:r>
                    <a:rPr kumimoji="1"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 Light" panose="020B0502040204020203" pitchFamily="34" charset="-122"/>
                    </a:rPr>
                    <a:t>浏览器</a:t>
                  </a:r>
                  <a:endPara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11" name="矩形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4497" y="6628"/>
                <a:ext cx="3453" cy="629"/>
              </a:xfrm>
              <a:prstGeom prst="rect">
                <a:avLst/>
              </a:prstGeom>
              <a:solidFill>
                <a:srgbClr val="ED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solidFill>
                      <a:schemeClr val="accent1">
                        <a:lumMod val="50000"/>
                      </a:schemeClr>
                    </a:solidFill>
                  </a:rPr>
                  <a:t>ActiveX</a:t>
                </a:r>
                <a:r>
                  <a:rPr lang="zh-CN" altLang="en-US" sz="1400">
                    <a:solidFill>
                      <a:schemeClr val="accent1">
                        <a:lumMod val="50000"/>
                      </a:schemeClr>
                    </a:solidFill>
                  </a:rPr>
                  <a:t>接续</a:t>
                </a:r>
                <a:r>
                  <a:rPr lang="zh-CN" altLang="en-US" sz="1400">
                    <a:solidFill>
                      <a:schemeClr val="accent1">
                        <a:lumMod val="50000"/>
                      </a:schemeClr>
                    </a:solidFill>
                  </a:rPr>
                  <a:t>控件</a:t>
                </a:r>
                <a:endParaRPr lang="zh-CN" altLang="en-US" sz="14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矩形 12"/>
              <p:cNvSpPr/>
              <p:nvPr>
                <p:custDataLst>
                  <p:tags r:id="rId7"/>
                </p:custDataLst>
              </p:nvPr>
            </p:nvSpPr>
            <p:spPr>
              <a:xfrm>
                <a:off x="9607" y="6467"/>
                <a:ext cx="3453" cy="95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/>
                  <a:t>对接</a:t>
                </a:r>
                <a:r>
                  <a:rPr lang="en-US" altLang="zh-CN" sz="1400"/>
                  <a:t>MCP</a:t>
                </a:r>
                <a:endParaRPr lang="en-US" altLang="zh-CN" sz="1400"/>
              </a:p>
              <a:p>
                <a:pPr algn="ctr"/>
                <a:r>
                  <a:rPr lang="zh-CN" altLang="en-US" sz="1400"/>
                  <a:t>完成</a:t>
                </a:r>
                <a:r>
                  <a:rPr lang="zh-CN" altLang="en-US" sz="1400"/>
                  <a:t>签入</a:t>
                </a:r>
                <a:endParaRPr lang="zh-CN" altLang="en-US" sz="1400"/>
              </a:p>
            </p:txBody>
          </p:sp>
          <p:sp>
            <p:nvSpPr>
              <p:cNvPr id="15" name="矩形 14"/>
              <p:cNvSpPr/>
              <p:nvPr>
                <p:custDataLst>
                  <p:tags r:id="rId8"/>
                </p:custDataLst>
              </p:nvPr>
            </p:nvSpPr>
            <p:spPr>
              <a:xfrm>
                <a:off x="14948" y="6467"/>
                <a:ext cx="2751" cy="951"/>
              </a:xfrm>
              <a:prstGeom prst="rect">
                <a:avLst/>
              </a:prstGeom>
              <a:solidFill>
                <a:srgbClr val="16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/>
                  <a:t>通过控件对象</a:t>
                </a:r>
                <a:endParaRPr lang="zh-CN" altLang="en-US" sz="1400"/>
              </a:p>
              <a:p>
                <a:pPr algn="ctr"/>
                <a:r>
                  <a:rPr lang="zh-CN" altLang="en-US" sz="1400"/>
                  <a:t>调取</a:t>
                </a:r>
                <a:r>
                  <a:rPr lang="zh-CN" altLang="en-US" sz="1400"/>
                  <a:t>接口</a:t>
                </a:r>
                <a:endParaRPr lang="zh-CN" altLang="en-US" sz="1400"/>
              </a:p>
            </p:txBody>
          </p:sp>
          <p:cxnSp>
            <p:nvCxnSpPr>
              <p:cNvPr id="21" name="直接箭头连接符 20"/>
              <p:cNvCxnSpPr>
                <a:stCxn id="11" idx="3"/>
                <a:endCxn id="13" idx="1"/>
              </p:cNvCxnSpPr>
              <p:nvPr>
                <p:custDataLst>
                  <p:tags r:id="rId9"/>
                </p:custDataLst>
              </p:nvPr>
            </p:nvCxnSpPr>
            <p:spPr>
              <a:xfrm>
                <a:off x="7950" y="6943"/>
                <a:ext cx="1657" cy="0"/>
              </a:xfrm>
              <a:prstGeom prst="straightConnector1">
                <a:avLst/>
              </a:prstGeom>
              <a:ln>
                <a:solidFill>
                  <a:srgbClr val="166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直接箭头连接符 5"/>
          <p:cNvCxnSpPr>
            <a:stCxn id="13" idx="3"/>
            <a:endCxn id="15" idx="1"/>
          </p:cNvCxnSpPr>
          <p:nvPr/>
        </p:nvCxnSpPr>
        <p:spPr>
          <a:xfrm>
            <a:off x="8462010" y="4692015"/>
            <a:ext cx="1198880" cy="0"/>
          </a:xfrm>
          <a:prstGeom prst="straightConnector1">
            <a:avLst/>
          </a:prstGeom>
          <a:ln>
            <a:solidFill>
              <a:srgbClr val="16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11" idx="1"/>
          </p:cNvCxnSpPr>
          <p:nvPr/>
        </p:nvCxnSpPr>
        <p:spPr>
          <a:xfrm flipV="1">
            <a:off x="2087880" y="4692015"/>
            <a:ext cx="936625" cy="1905"/>
          </a:xfrm>
          <a:prstGeom prst="straightConnector1">
            <a:avLst/>
          </a:prstGeom>
          <a:ln>
            <a:solidFill>
              <a:srgbClr val="1664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020570" y="4316095"/>
            <a:ext cx="95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solidFill>
                  <a:schemeClr val="accent1">
                    <a:lumMod val="50000"/>
                  </a:schemeClr>
                </a:solidFill>
                <a:sym typeface="+mn-ea"/>
              </a:rPr>
              <a:t>js</a:t>
            </a:r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sym typeface="+mn-ea"/>
              </a:rPr>
              <a:t>封装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64785" y="4316095"/>
            <a:ext cx="956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sym typeface="+mn-ea"/>
              </a:rPr>
              <a:t>初始化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对接</a:t>
            </a:r>
            <a:r>
              <a:rPr lang="en-US" altLang="zh-CN"/>
              <a:t>XX</a:t>
            </a:r>
            <a:r>
              <a:rPr lang="zh-CN" altLang="en-US"/>
              <a:t>排队机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68630" y="1461770"/>
            <a:ext cx="1751330" cy="191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/>
              <a:t>实现效果：</a:t>
            </a:r>
            <a:endParaRPr lang="zh-CN" altLang="en-US" sz="2000" b="1"/>
          </a:p>
          <a:p>
            <a:endParaRPr lang="zh-CN" altLang="en-US" sz="2000"/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话务平台截图</a:t>
            </a:r>
            <a:endParaRPr lang="zh-CN" altLang="en-US" sz="2000"/>
          </a:p>
          <a:p>
            <a:r>
              <a:rPr lang="en-US" altLang="zh-CN" sz="2000"/>
              <a:t>  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63" name="右箭头 62"/>
          <p:cNvSpPr/>
          <p:nvPr>
            <p:custDataLst>
              <p:tags r:id="rId2"/>
            </p:custDataLst>
          </p:nvPr>
        </p:nvSpPr>
        <p:spPr>
          <a:xfrm>
            <a:off x="2220595" y="2426970"/>
            <a:ext cx="395605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07945" y="842645"/>
            <a:ext cx="9315450" cy="51428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对接</a:t>
            </a:r>
            <a:r>
              <a:rPr lang="en-US" altLang="zh-CN"/>
              <a:t>XXX</a:t>
            </a:r>
            <a:r>
              <a:rPr lang="zh-CN" altLang="en-US"/>
              <a:t>排队机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7085" y="1168400"/>
            <a:ext cx="8510270" cy="4521200"/>
          </a:xfrm>
          <a:prstGeom prst="rect">
            <a:avLst/>
          </a:prstGeom>
          <a:noFill/>
          <a:ln>
            <a:noFill/>
          </a:ln>
          <a:effectLst>
            <a:reflection blurRad="6350" stA="23000" endA="300" endPos="12000" dir="5400000" sy="-100000" algn="bl" rotWithShape="0"/>
          </a:effectLst>
        </p:spPr>
      </p:pic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68630" y="1461770"/>
            <a:ext cx="1751330" cy="191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/>
              <a:t>实现效果：</a:t>
            </a:r>
            <a:endParaRPr lang="zh-CN" altLang="en-US" sz="2000" b="1"/>
          </a:p>
          <a:p>
            <a:endParaRPr lang="zh-CN" altLang="en-US" sz="2000"/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话务平台截图</a:t>
            </a:r>
            <a:endParaRPr lang="zh-CN" altLang="en-US" sz="2000"/>
          </a:p>
          <a:p>
            <a:r>
              <a:rPr lang="en-US" altLang="zh-CN" sz="2000"/>
              <a:t>  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6" name="右箭头 5"/>
          <p:cNvSpPr/>
          <p:nvPr>
            <p:custDataLst>
              <p:tags r:id="rId3"/>
            </p:custDataLst>
          </p:nvPr>
        </p:nvSpPr>
        <p:spPr>
          <a:xfrm>
            <a:off x="2220595" y="2426970"/>
            <a:ext cx="395605" cy="323850"/>
          </a:xfrm>
          <a:prstGeom prst="rightArrow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9000">
                <a:srgbClr val="1664FF"/>
              </a:gs>
            </a:gsLst>
            <a:lin ang="0" scaled="0"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对接</a:t>
            </a:r>
            <a:r>
              <a:rPr lang="en-US" altLang="zh-CN"/>
              <a:t>XX</a:t>
            </a:r>
            <a:r>
              <a:rPr lang="zh-CN" altLang="en-US"/>
              <a:t>软排：</a:t>
            </a:r>
            <a:r>
              <a:rPr lang="en-US" altLang="zh-CN"/>
              <a:t>XX</a:t>
            </a:r>
            <a:r>
              <a:rPr lang="zh-CN" altLang="en-US"/>
              <a:t>云排队机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9265" y="1077595"/>
            <a:ext cx="11201400" cy="2178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20000"/>
              </a:lnSpc>
            </a:pPr>
            <a:r>
              <a:rPr lang="zh-CN" altLang="en-US" sz="1800" b="1"/>
              <a:t>对接方式</a:t>
            </a:r>
            <a:r>
              <a:rPr lang="zh-CN" altLang="en-US" sz="2000"/>
              <a:t>：</a:t>
            </a:r>
            <a:endParaRPr lang="zh-CN" altLang="en-US" sz="2000"/>
          </a:p>
          <a:p>
            <a:pPr algn="just">
              <a:lnSpc>
                <a:spcPct val="120000"/>
              </a:lnSpc>
            </a:pPr>
            <a:r>
              <a:rPr lang="en-US" altLang="zh-CN" sz="1600">
                <a:latin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latin typeface="微软雅黑" panose="020B0503020204020204" pitchFamily="34" charset="-122"/>
                <a:cs typeface="微软雅黑" panose="020B0503020204020204" pitchFamily="34" charset="-122"/>
              </a:rPr>
              <a:t>、通过组件：ccacs 坐席签入    ccbms 获取工号、技能队列信息</a:t>
            </a:r>
            <a:endParaRPr lang="zh-CN" altLang="en-US" sz="16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sz="1600">
                <a:latin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latin typeface="微软雅黑" panose="020B0503020204020204" pitchFamily="34" charset="-122"/>
                <a:cs typeface="微软雅黑" panose="020B0503020204020204" pitchFamily="34" charset="-122"/>
              </a:rPr>
              <a:t>、采用http接口，对接CTI服务端</a:t>
            </a:r>
            <a:endParaRPr lang="zh-CN" altLang="en-US" sz="16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zh-CN" altLang="en-US" sz="2000"/>
          </a:p>
          <a:p>
            <a:pPr algn="just">
              <a:lnSpc>
                <a:spcPct val="120000"/>
              </a:lnSpc>
              <a:buClrTx/>
              <a:buSzTx/>
              <a:buFontTx/>
            </a:pPr>
            <a:r>
              <a:rPr lang="zh-CN" altLang="en-US" sz="1800" b="1"/>
              <a:t>案例：</a:t>
            </a:r>
            <a:endParaRPr lang="zh-CN" altLang="en-US" sz="1800" b="1"/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en-US" altLang="zh-CN" sz="1600">
                <a:latin typeface="微软雅黑" panose="020B0503020204020204" pitchFamily="34" charset="-122"/>
                <a:cs typeface="微软雅黑" panose="020B0503020204020204" pitchFamily="34" charset="-122"/>
              </a:rPr>
              <a:t>外呼云平台：提供外呼营销呼叫服务，使用者根据业务需求创建外呼任务，分配给营销话务员，智能发起外呼，用户接通后进行二次确认，完成营销。</a:t>
            </a:r>
            <a:endParaRPr lang="en-US" altLang="zh-CN" sz="16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69265" y="3551555"/>
            <a:ext cx="11201400" cy="2362200"/>
            <a:chOff x="994" y="5406"/>
            <a:chExt cx="17640" cy="3720"/>
          </a:xfrm>
        </p:grpSpPr>
        <p:sp>
          <p:nvSpPr>
            <p:cNvPr id="26" name="矩形 25"/>
            <p:cNvSpPr/>
            <p:nvPr/>
          </p:nvSpPr>
          <p:spPr>
            <a:xfrm>
              <a:off x="994" y="5406"/>
              <a:ext cx="17640" cy="3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497" y="5775"/>
              <a:ext cx="16722" cy="3128"/>
              <a:chOff x="976" y="5516"/>
              <a:chExt cx="16722" cy="312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976" y="6127"/>
                <a:ext cx="1864" cy="1864"/>
                <a:chOff x="2135" y="5824"/>
                <a:chExt cx="1864" cy="1864"/>
              </a:xfrm>
            </p:grpSpPr>
            <p:pic>
              <p:nvPicPr>
                <p:cNvPr id="4" name="图片 3" descr="电脑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5" y="5824"/>
                  <a:ext cx="1865" cy="1865"/>
                </a:xfrm>
                <a:prstGeom prst="rect">
                  <a:avLst/>
                </a:prstGeom>
              </p:spPr>
            </p:pic>
            <p:sp>
              <p:nvSpPr>
                <p:cNvPr id="58" name="文本框 57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2224" y="6423"/>
                  <a:ext cx="1688" cy="4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 algn="ctr"/>
                  <a:r>
                    <a:rPr kumimoji="1"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 Light" panose="020B0502040204020203" pitchFamily="34" charset="-122"/>
                    </a:rPr>
                    <a:t>坐席</a:t>
                  </a:r>
                  <a:r>
                    <a:rPr kumimoji="1"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 Light" panose="020B0502040204020203" pitchFamily="34" charset="-122"/>
                    </a:rPr>
                    <a:t>浏览器</a:t>
                  </a:r>
                  <a:endPara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11" name="矩形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4497" y="5677"/>
                <a:ext cx="3453" cy="629"/>
              </a:xfrm>
              <a:prstGeom prst="rect">
                <a:avLst/>
              </a:prstGeom>
              <a:solidFill>
                <a:srgbClr val="ED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solidFill>
                      <a:schemeClr val="accent1">
                        <a:lumMod val="50000"/>
                      </a:schemeClr>
                    </a:solidFill>
                  </a:rPr>
                  <a:t>CCACS</a:t>
                </a:r>
                <a:r>
                  <a:rPr lang="zh-CN" altLang="en-US" sz="1400">
                    <a:solidFill>
                      <a:schemeClr val="accent1">
                        <a:lumMod val="50000"/>
                      </a:schemeClr>
                    </a:solidFill>
                  </a:rPr>
                  <a:t>组件</a:t>
                </a:r>
                <a:endParaRPr lang="zh-CN" altLang="en-US" sz="14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4497" y="7855"/>
                <a:ext cx="3453" cy="629"/>
              </a:xfrm>
              <a:prstGeom prst="rect">
                <a:avLst/>
              </a:prstGeom>
              <a:solidFill>
                <a:srgbClr val="ED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solidFill>
                      <a:schemeClr val="accent1">
                        <a:lumMod val="50000"/>
                      </a:schemeClr>
                    </a:solidFill>
                  </a:rPr>
                  <a:t>CCMBS</a:t>
                </a:r>
                <a:r>
                  <a:rPr lang="zh-CN" altLang="en-US" sz="1400">
                    <a:solidFill>
                      <a:schemeClr val="accent1">
                        <a:lumMod val="50000"/>
                      </a:schemeClr>
                    </a:solidFill>
                  </a:rPr>
                  <a:t>组件</a:t>
                </a:r>
                <a:endParaRPr lang="zh-CN" altLang="en-US" sz="14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矩形 12"/>
              <p:cNvSpPr/>
              <p:nvPr>
                <p:custDataLst>
                  <p:tags r:id="rId6"/>
                </p:custDataLst>
              </p:nvPr>
            </p:nvSpPr>
            <p:spPr>
              <a:xfrm>
                <a:off x="9607" y="5516"/>
                <a:ext cx="3453" cy="95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/>
                  <a:t>对接</a:t>
                </a:r>
                <a:r>
                  <a:rPr lang="en-US" altLang="zh-CN" sz="1400"/>
                  <a:t>MCP</a:t>
                </a:r>
                <a:endParaRPr lang="en-US" altLang="zh-CN" sz="1400"/>
              </a:p>
              <a:p>
                <a:pPr algn="ctr"/>
                <a:r>
                  <a:rPr lang="zh-CN" altLang="en-US" sz="1400"/>
                  <a:t>完成</a:t>
                </a:r>
                <a:r>
                  <a:rPr lang="zh-CN" altLang="en-US" sz="1400"/>
                  <a:t>签入</a:t>
                </a:r>
                <a:endParaRPr lang="zh-CN" altLang="en-US" sz="1400"/>
              </a:p>
            </p:txBody>
          </p:sp>
          <p:sp>
            <p:nvSpPr>
              <p:cNvPr id="14" name="矩形 13"/>
              <p:cNvSpPr/>
              <p:nvPr>
                <p:custDataLst>
                  <p:tags r:id="rId7"/>
                </p:custDataLst>
              </p:nvPr>
            </p:nvSpPr>
            <p:spPr>
              <a:xfrm>
                <a:off x="9607" y="7694"/>
                <a:ext cx="3453" cy="95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/>
                  <a:t>获取接触</a:t>
                </a:r>
                <a:r>
                  <a:rPr lang="zh-CN" altLang="en-US" sz="1400"/>
                  <a:t>信息</a:t>
                </a:r>
                <a:endParaRPr lang="zh-CN" altLang="en-US" sz="1400"/>
              </a:p>
            </p:txBody>
          </p:sp>
          <p:sp>
            <p:nvSpPr>
              <p:cNvPr id="15" name="矩形 14"/>
              <p:cNvSpPr/>
              <p:nvPr>
                <p:custDataLst>
                  <p:tags r:id="rId8"/>
                </p:custDataLst>
              </p:nvPr>
            </p:nvSpPr>
            <p:spPr>
              <a:xfrm>
                <a:off x="14948" y="6467"/>
                <a:ext cx="2751" cy="951"/>
              </a:xfrm>
              <a:prstGeom prst="rect">
                <a:avLst/>
              </a:prstGeom>
              <a:solidFill>
                <a:srgbClr val="16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400"/>
                  <a:t>排队机</a:t>
                </a:r>
                <a:r>
                  <a:rPr lang="en-US" altLang="zh-CN" sz="1400"/>
                  <a:t>/CTI</a:t>
                </a:r>
                <a:endParaRPr lang="en-US" altLang="zh-CN" sz="1400"/>
              </a:p>
            </p:txBody>
          </p:sp>
          <p:cxnSp>
            <p:nvCxnSpPr>
              <p:cNvPr id="16" name="肘形连接符 15"/>
              <p:cNvCxnSpPr/>
              <p:nvPr/>
            </p:nvCxnSpPr>
            <p:spPr>
              <a:xfrm flipV="1">
                <a:off x="2936" y="5960"/>
                <a:ext cx="1614" cy="1129"/>
              </a:xfrm>
              <a:prstGeom prst="bentConnector3">
                <a:avLst>
                  <a:gd name="adj1" fmla="val 50062"/>
                </a:avLst>
              </a:prstGeom>
              <a:ln>
                <a:solidFill>
                  <a:srgbClr val="166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肘形连接符 19"/>
              <p:cNvCxnSpPr>
                <a:endCxn id="12" idx="1"/>
              </p:cNvCxnSpPr>
              <p:nvPr/>
            </p:nvCxnSpPr>
            <p:spPr>
              <a:xfrm>
                <a:off x="2941" y="7115"/>
                <a:ext cx="1556" cy="1055"/>
              </a:xfrm>
              <a:prstGeom prst="bentConnector3">
                <a:avLst>
                  <a:gd name="adj1" fmla="val 50064"/>
                </a:avLst>
              </a:prstGeom>
              <a:ln>
                <a:solidFill>
                  <a:srgbClr val="166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1" idx="3"/>
                <a:endCxn id="13" idx="1"/>
              </p:cNvCxnSpPr>
              <p:nvPr/>
            </p:nvCxnSpPr>
            <p:spPr>
              <a:xfrm>
                <a:off x="7950" y="5992"/>
                <a:ext cx="1657" cy="0"/>
              </a:xfrm>
              <a:prstGeom prst="straightConnector1">
                <a:avLst/>
              </a:prstGeom>
              <a:ln>
                <a:solidFill>
                  <a:srgbClr val="166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2" idx="3"/>
                <a:endCxn id="14" idx="1"/>
              </p:cNvCxnSpPr>
              <p:nvPr/>
            </p:nvCxnSpPr>
            <p:spPr>
              <a:xfrm>
                <a:off x="7950" y="8170"/>
                <a:ext cx="1657" cy="0"/>
              </a:xfrm>
              <a:prstGeom prst="straightConnector1">
                <a:avLst/>
              </a:prstGeom>
              <a:ln>
                <a:solidFill>
                  <a:srgbClr val="166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>
                <a:stCxn id="13" idx="3"/>
                <a:endCxn id="15" idx="1"/>
              </p:cNvCxnSpPr>
              <p:nvPr/>
            </p:nvCxnSpPr>
            <p:spPr>
              <a:xfrm>
                <a:off x="13060" y="5992"/>
                <a:ext cx="1888" cy="95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166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肘形连接符 23"/>
              <p:cNvCxnSpPr>
                <a:stCxn id="14" idx="3"/>
                <a:endCxn id="15" idx="1"/>
              </p:cNvCxnSpPr>
              <p:nvPr/>
            </p:nvCxnSpPr>
            <p:spPr>
              <a:xfrm flipV="1">
                <a:off x="13060" y="6943"/>
                <a:ext cx="1888" cy="122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1664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对接其他软排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8630" y="1251585"/>
            <a:ext cx="10327640" cy="1850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800" b="1"/>
              <a:t>对接方式：</a:t>
            </a:r>
            <a:endParaRPr lang="zh-CN" altLang="en-US" sz="1800" b="1"/>
          </a:p>
          <a:p>
            <a:pPr algn="just">
              <a:lnSpc>
                <a:spcPct val="120000"/>
              </a:lnSpc>
              <a:buClrTx/>
              <a:buSzTx/>
              <a:buNone/>
            </a:pPr>
            <a:endParaRPr lang="zh-CN" altLang="en-US" sz="1800" b="1"/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600"/>
              <a:t>1、在坐席电脑安装开源便携式SIP软电话软件MicroSIP</a:t>
            </a:r>
            <a:endParaRPr lang="zh-CN" altLang="en-US" sz="1600"/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600"/>
              <a:t>2、采用websocket接口，对接CTI服务端，进行电话的接续</a:t>
            </a:r>
            <a:endParaRPr lang="zh-CN" altLang="en-US" sz="1600"/>
          </a:p>
          <a:p>
            <a:pPr algn="just">
              <a:lnSpc>
                <a:spcPct val="120000"/>
              </a:lnSpc>
              <a:buClrTx/>
              <a:buSzTx/>
              <a:buNone/>
            </a:pPr>
            <a:r>
              <a:rPr lang="zh-CN" altLang="en-US" sz="1600"/>
              <a:t>3、直连CTI数据库，进行数据的交互，进行工号、技能队列信息的获取和修改</a:t>
            </a:r>
            <a:endParaRPr lang="zh-CN" altLang="en-US" sz="1600"/>
          </a:p>
          <a:p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3241040"/>
            <a:ext cx="11188700" cy="1579245"/>
          </a:xfrm>
          <a:prstGeom prst="rect">
            <a:avLst/>
          </a:prstGeom>
          <a:effectLst>
            <a:reflection blurRad="6350" stA="16000" endA="300" endPos="46000" dir="5400000" sy="-100000" algn="bl" rotWithShape="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480" y="268712"/>
            <a:ext cx="5972077" cy="600813"/>
          </a:xfrm>
        </p:spPr>
        <p:txBody>
          <a:bodyPr/>
          <a:lstStyle/>
          <a:p>
            <a:r>
              <a:rPr lang="zh-CN" altLang="en-US">
                <a:sym typeface="+mn-ea"/>
              </a:rPr>
              <a:t>建设方案——</a:t>
            </a:r>
            <a:r>
              <a:rPr lang="zh-CN" altLang="en-US"/>
              <a:t>网络架构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04850" y="4996815"/>
            <a:ext cx="10917555" cy="103759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通过运营商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语音专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线接入，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实现接入号进入到呼叫客服平台，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软呼叫平台可在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普通服务器上部署，无需其他专有设备，只需部署软呼叫平台的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ACD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IVR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CTI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等服务，坐席区网络与呼叫平台网络连接，坐席只需配置一台电脑与耳麦，就能进行呼叫请求的接入以及外呼等呼叫功能。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互联网客服通过互联网接入到呼叫客服平台，实现互联网在线客服功能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1668152035840"/>
          <p:cNvPicPr>
            <a:picLocks noChangeAspect="1"/>
          </p:cNvPicPr>
          <p:nvPr/>
        </p:nvPicPr>
        <p:blipFill>
          <a:blip r:embed="rId1"/>
          <a:srcRect t="9273"/>
          <a:stretch>
            <a:fillRect/>
          </a:stretch>
        </p:blipFill>
        <p:spPr>
          <a:xfrm>
            <a:off x="1055370" y="948690"/>
            <a:ext cx="10081260" cy="39077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6860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建设方案——</a:t>
            </a:r>
            <a:r>
              <a:rPr lang="zh-CN" altLang="en-US"/>
              <a:t>建设规划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29030" y="3965575"/>
            <a:ext cx="2647950" cy="97200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基础能力建设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83816" y="3108334"/>
            <a:ext cx="2648075" cy="97200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全网协同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39087" y="2271150"/>
            <a:ext cx="2648075" cy="97200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数字化运营</a:t>
            </a:r>
            <a:endParaRPr 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29665" y="3965575"/>
            <a:ext cx="303530" cy="341630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84090" y="3112135"/>
            <a:ext cx="303530" cy="338455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39538" y="2266797"/>
            <a:ext cx="303229" cy="355861"/>
          </a:xfrm>
          <a:prstGeom prst="rect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08000" y="5495412"/>
            <a:ext cx="113760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640080" y="3363595"/>
            <a:ext cx="10823575" cy="1700530"/>
            <a:chOff x="1028" y="4997"/>
            <a:chExt cx="17122" cy="2803"/>
          </a:xfrm>
        </p:grpSpPr>
        <p:cxnSp>
          <p:nvCxnSpPr>
            <p:cNvPr id="16" name="直接连接符 15"/>
            <p:cNvCxnSpPr>
              <a:cxnSpLocks noChangeShapeType="1"/>
            </p:cNvCxnSpPr>
            <p:nvPr/>
          </p:nvCxnSpPr>
          <p:spPr bwMode="auto">
            <a:xfrm flipV="1">
              <a:off x="1028" y="7800"/>
              <a:ext cx="5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接连接符 17"/>
            <p:cNvCxnSpPr>
              <a:cxnSpLocks noChangeShapeType="1"/>
            </p:cNvCxnSpPr>
            <p:nvPr/>
          </p:nvCxnSpPr>
          <p:spPr bwMode="auto">
            <a:xfrm>
              <a:off x="6832" y="6382"/>
              <a:ext cx="5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直接连接符 19"/>
            <p:cNvCxnSpPr>
              <a:cxnSpLocks noChangeShapeType="1"/>
            </p:cNvCxnSpPr>
            <p:nvPr/>
          </p:nvCxnSpPr>
          <p:spPr bwMode="auto">
            <a:xfrm>
              <a:off x="12570" y="4997"/>
              <a:ext cx="558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接连接符 21"/>
            <p:cNvCxnSpPr>
              <a:cxnSpLocks noChangeShapeType="1"/>
            </p:cNvCxnSpPr>
            <p:nvPr/>
          </p:nvCxnSpPr>
          <p:spPr bwMode="auto">
            <a:xfrm rot="5400000" flipH="1" flipV="1">
              <a:off x="6153" y="7091"/>
              <a:ext cx="141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直接连接符 27"/>
            <p:cNvCxnSpPr>
              <a:cxnSpLocks noChangeShapeType="1"/>
            </p:cNvCxnSpPr>
            <p:nvPr/>
          </p:nvCxnSpPr>
          <p:spPr bwMode="auto">
            <a:xfrm rot="5400000" flipH="1" flipV="1">
              <a:off x="11893" y="5704"/>
              <a:ext cx="141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矩形 1"/>
          <p:cNvSpPr/>
          <p:nvPr/>
        </p:nvSpPr>
        <p:spPr>
          <a:xfrm>
            <a:off x="4660265" y="2026285"/>
            <a:ext cx="2919730" cy="104521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基础能力建设</a:t>
            </a:r>
            <a:endParaRPr kumimoji="0" 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sz="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由传统的固定电话坐席向智能化坐席服务转型。建设语音呼叫、在线客服、机器人客服、工单、知识库</a:t>
            </a:r>
            <a:endParaRPr kumimoji="0" lang="zh-CN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6795" y="2458720"/>
            <a:ext cx="2837180" cy="1476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全网协同</a:t>
            </a:r>
            <a:endParaRPr kumimoji="0" 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sz="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、与多媒体系统协同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将微信端、wap端、态势大屏、各渠道商互联互通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、与周边系统数据共享，形成全场景业务支撑平台，协同作战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48980" y="963930"/>
            <a:ext cx="2837815" cy="12604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数字化运营</a:t>
            </a:r>
            <a:endParaRPr kumimoji="0" 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sz="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形成数据中心，利用大数据平台、数据仓库、OLAP、数据挖掘等技术，实现数据价值化，支撑运营和决策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58428" y="5640070"/>
            <a:ext cx="687514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 dirty="0"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全时段     全流程     全场景    一体化       服务支撑运营体系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8020685" cy="6007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>
                <a:sym typeface="+mn-ea"/>
              </a:rPr>
              <a:t>建设方案</a:t>
            </a:r>
            <a:r>
              <a:rPr lang="zh-CN" altLang="en-US"/>
              <a:t>——设备配置建议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05460" y="912495"/>
          <a:ext cx="11183620" cy="5280025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412115"/>
                <a:gridCol w="2030730"/>
                <a:gridCol w="1198245"/>
                <a:gridCol w="3355340"/>
                <a:gridCol w="761365"/>
                <a:gridCol w="761365"/>
                <a:gridCol w="2664460"/>
              </a:tblGrid>
              <a:tr h="3225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项目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>
                          <a:effectLst/>
                          <a:latin typeface="+mn-ea"/>
                          <a:ea typeface="+mn-ea"/>
                        </a:rPr>
                        <a:t>品牌</a:t>
                      </a:r>
                      <a:r>
                        <a:rPr lang="en-US" altLang="zh-CN" sz="1400" b="1" u="none" strike="noStrike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1" u="none" strike="noStrike">
                          <a:effectLst/>
                          <a:latin typeface="+mn-ea"/>
                          <a:ea typeface="+mn-ea"/>
                        </a:rPr>
                        <a:t>规格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>
                          <a:effectLst/>
                          <a:latin typeface="+mn-ea"/>
                          <a:ea typeface="+mn-ea"/>
                        </a:rPr>
                        <a:t>型号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>
                          <a:effectLst/>
                          <a:latin typeface="+mn-ea"/>
                          <a:ea typeface="+mn-ea"/>
                        </a:rPr>
                        <a:t>数量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单位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>
                          <a:effectLst/>
                          <a:latin typeface="+mn-ea"/>
                          <a:ea typeface="+mn-ea"/>
                        </a:rPr>
                        <a:t>备注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81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语音专线</a:t>
                      </a:r>
                      <a:endParaRPr lang="zh-CN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语音专线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IMS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条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接入</a:t>
                      </a:r>
                      <a:r>
                        <a:rPr 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热线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号码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软呼叫平台服务器</a:t>
                      </a:r>
                      <a:endParaRPr lang="zh-CN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X86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服务器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虚机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16core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64G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600G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存储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3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数据库服务器</a:t>
                      </a:r>
                      <a:endParaRPr lang="zh-CN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X86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服务器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虚机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8core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32G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1T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存储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集群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72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应用服务器、互联网在线服务</a:t>
                      </a:r>
                      <a:endParaRPr lang="zh-CN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X86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服务器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虚机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8core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32G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600G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sym typeface="+mn-ea"/>
                        </a:rPr>
                        <a:t>报表</a:t>
                      </a:r>
                      <a:r>
                        <a:rPr lang="zh-CN" altLang="en-US" sz="1400" b="0" i="0" u="none" strike="noStrike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服务器</a:t>
                      </a:r>
                      <a:endParaRPr lang="zh-CN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X86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服务器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虚机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8core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32G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1T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存储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0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录音服务器</a:t>
                      </a:r>
                      <a:endParaRPr lang="zh-CN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X86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服务器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虚机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8core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32G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4T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存储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具体存储数量根据存储时间以及话务量估算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1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平台服务器</a:t>
                      </a:r>
                      <a:endParaRPr lang="zh-CN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X86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服务器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虚机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8core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32G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500T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存储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能力平台、数据共享平台以及流程引擎平台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0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座席办公电脑</a:t>
                      </a:r>
                      <a:endParaRPr lang="zh-CN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办公台式电脑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inter I5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以及以上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CPU、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G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内存，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500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G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存储，</a:t>
                      </a:r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win7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系统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可复用已有电脑资源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耳麦</a:t>
                      </a:r>
                      <a:endParaRPr lang="zh-CN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呼叫中心使用耳麦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+mn-ea"/>
                          <a:ea typeface="+mn-ea"/>
                        </a:rPr>
                        <a:t>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可复用已有耳麦资源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300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400" b="0" i="0" u="none" strike="noStrike" dirty="0">
                          <a:solidFill>
                            <a:srgbClr val="0D0D0D"/>
                          </a:solidFill>
                          <a:effectLst/>
                          <a:latin typeface="+mn-ea"/>
                          <a:ea typeface="+mn-ea"/>
                        </a:rPr>
                        <a:t>热线号码</a:t>
                      </a:r>
                      <a:endParaRPr lang="zh-CN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altLang="en-US" sz="1400" b="0" i="0" u="none" strike="noStrike" dirty="0">
                        <a:solidFill>
                          <a:srgbClr val="0D0D0D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400...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甲方单独申请，外呼话术脚本需提前和通管局报备。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584" marR="8584" marT="858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/>
              <a:t>业务功能——软呼叫平台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35" name="矩形 34"/>
          <p:cNvSpPr/>
          <p:nvPr>
            <p:custDataLst>
              <p:tags r:id="rId1"/>
            </p:custDataLst>
          </p:nvPr>
        </p:nvSpPr>
        <p:spPr>
          <a:xfrm>
            <a:off x="4455795" y="934085"/>
            <a:ext cx="73710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n"/>
            </a:pPr>
            <a:r>
              <a:rPr lang="zh-CN" altLang="en-US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呼叫平台</a:t>
            </a:r>
            <a:r>
              <a: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系统采用纯软交换技术架构，完全与硬件松耦合，采用</a:t>
            </a:r>
            <a:r>
              <a: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SIP</a:t>
            </a:r>
            <a:r>
              <a: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协议开发纯软件化的</a:t>
            </a:r>
            <a:r>
              <a: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ACD</a:t>
            </a:r>
            <a:r>
              <a: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CTI</a:t>
            </a:r>
            <a:r>
              <a:rPr lang="zh-CN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实现软排队及软交换，将之前借助于硬件交换机、媒体网关、语音板卡实现的功能以软件的形式实现，替代了传统呼叫中心的硬件设备，降低了建设成本。</a:t>
            </a:r>
            <a:endParaRPr lang="en-US" altLang="zh-CN" sz="12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 rot="0">
            <a:off x="4799965" y="2184400"/>
            <a:ext cx="7123430" cy="3992880"/>
            <a:chOff x="6571" y="3457"/>
            <a:chExt cx="11218" cy="6454"/>
          </a:xfrm>
        </p:grpSpPr>
        <p:sp>
          <p:nvSpPr>
            <p:cNvPr id="73" name="矩形 72"/>
            <p:cNvSpPr/>
            <p:nvPr>
              <p:custDataLst>
                <p:tags r:id="rId2"/>
              </p:custDataLst>
            </p:nvPr>
          </p:nvSpPr>
          <p:spPr>
            <a:xfrm>
              <a:off x="6652" y="3457"/>
              <a:ext cx="2602" cy="3070"/>
            </a:xfrm>
            <a:prstGeom prst="rect">
              <a:avLst/>
            </a:prstGeom>
            <a:solidFill>
              <a:srgbClr val="D9D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>
              <p:custDataLst>
                <p:tags r:id="rId3"/>
              </p:custDataLst>
            </p:nvPr>
          </p:nvSpPr>
          <p:spPr>
            <a:xfrm>
              <a:off x="9467" y="3457"/>
              <a:ext cx="2602" cy="3070"/>
            </a:xfrm>
            <a:prstGeom prst="rect">
              <a:avLst/>
            </a:prstGeom>
            <a:solidFill>
              <a:srgbClr val="D9D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4"/>
              </p:custDataLst>
            </p:nvPr>
          </p:nvSpPr>
          <p:spPr>
            <a:xfrm>
              <a:off x="12214" y="3457"/>
              <a:ext cx="2602" cy="3070"/>
            </a:xfrm>
            <a:prstGeom prst="rect">
              <a:avLst/>
            </a:prstGeom>
            <a:solidFill>
              <a:srgbClr val="D9D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/>
            <p:cNvSpPr/>
            <p:nvPr>
              <p:custDataLst>
                <p:tags r:id="rId5"/>
              </p:custDataLst>
            </p:nvPr>
          </p:nvSpPr>
          <p:spPr>
            <a:xfrm>
              <a:off x="6654" y="6822"/>
              <a:ext cx="2602" cy="3010"/>
            </a:xfrm>
            <a:prstGeom prst="rect">
              <a:avLst/>
            </a:prstGeom>
            <a:solidFill>
              <a:srgbClr val="D9D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>
              <p:custDataLst>
                <p:tags r:id="rId6"/>
              </p:custDataLst>
            </p:nvPr>
          </p:nvSpPr>
          <p:spPr>
            <a:xfrm>
              <a:off x="9468" y="6822"/>
              <a:ext cx="2602" cy="3010"/>
            </a:xfrm>
            <a:prstGeom prst="rect">
              <a:avLst/>
            </a:prstGeom>
            <a:solidFill>
              <a:srgbClr val="D9D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>
              <p:custDataLst>
                <p:tags r:id="rId7"/>
              </p:custDataLst>
            </p:nvPr>
          </p:nvSpPr>
          <p:spPr>
            <a:xfrm>
              <a:off x="12215" y="6822"/>
              <a:ext cx="2602" cy="3010"/>
            </a:xfrm>
            <a:prstGeom prst="rect">
              <a:avLst/>
            </a:prstGeom>
            <a:solidFill>
              <a:srgbClr val="D9D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>
              <p:custDataLst>
                <p:tags r:id="rId8"/>
              </p:custDataLst>
            </p:nvPr>
          </p:nvSpPr>
          <p:spPr>
            <a:xfrm>
              <a:off x="14978" y="3457"/>
              <a:ext cx="2602" cy="3070"/>
            </a:xfrm>
            <a:prstGeom prst="rect">
              <a:avLst/>
            </a:prstGeom>
            <a:solidFill>
              <a:srgbClr val="D9D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>
              <p:custDataLst>
                <p:tags r:id="rId9"/>
              </p:custDataLst>
            </p:nvPr>
          </p:nvSpPr>
          <p:spPr>
            <a:xfrm>
              <a:off x="14978" y="6822"/>
              <a:ext cx="2602" cy="3010"/>
            </a:xfrm>
            <a:prstGeom prst="rect">
              <a:avLst/>
            </a:prstGeom>
            <a:solidFill>
              <a:srgbClr val="D9D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10"/>
              </p:custDataLst>
            </p:nvPr>
          </p:nvSpPr>
          <p:spPr>
            <a:xfrm>
              <a:off x="6571" y="5533"/>
              <a:ext cx="2802" cy="9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buClr>
                  <a:srgbClr val="0087CB"/>
                </a:buClr>
                <a:defRPr sz="1400" kern="1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zh-CN" altLang="en-US" sz="1050" dirty="0">
                  <a:solidFill>
                    <a:schemeClr val="accent1">
                      <a:lumMod val="50000"/>
                    </a:schemeClr>
                  </a:solidFill>
                </a:rPr>
                <a:t>根据业务场景配置不同业务流程，个性化流程定制</a:t>
              </a:r>
              <a:endParaRPr lang="zh-CN" altLang="en-US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2" name="矩形 81"/>
            <p:cNvSpPr/>
            <p:nvPr>
              <p:custDataLst>
                <p:tags r:id="rId11"/>
              </p:custDataLst>
            </p:nvPr>
          </p:nvSpPr>
          <p:spPr>
            <a:xfrm>
              <a:off x="6642" y="3672"/>
              <a:ext cx="2803" cy="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智能导航（</a:t>
              </a:r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IVR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/>
            <p:cNvSpPr txBox="1"/>
            <p:nvPr>
              <p:custDataLst>
                <p:tags r:id="rId12"/>
              </p:custDataLst>
            </p:nvPr>
          </p:nvSpPr>
          <p:spPr>
            <a:xfrm>
              <a:off x="9481" y="5533"/>
              <a:ext cx="2582" cy="9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buClr>
                  <a:srgbClr val="0087CB"/>
                </a:buClr>
                <a:defRPr sz="1000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zh-CN" altLang="en-US" sz="1050" dirty="0">
                  <a:solidFill>
                    <a:schemeClr val="accent1">
                      <a:lumMod val="50000"/>
                    </a:schemeClr>
                  </a:solidFill>
                </a:rPr>
                <a:t>提供多种</a:t>
              </a:r>
              <a:r>
                <a:rPr lang="en-US" altLang="zh-CN" sz="1050" dirty="0">
                  <a:solidFill>
                    <a:schemeClr val="accent1">
                      <a:lumMod val="50000"/>
                    </a:schemeClr>
                  </a:solidFill>
                </a:rPr>
                <a:t>ACD</a:t>
              </a:r>
              <a:r>
                <a:rPr lang="zh-CN" altLang="en-US" sz="1050" dirty="0">
                  <a:solidFill>
                    <a:schemeClr val="accent1">
                      <a:lumMod val="50000"/>
                    </a:schemeClr>
                  </a:solidFill>
                </a:rPr>
                <a:t>分配方式，实现话务按需分配</a:t>
              </a:r>
              <a:endParaRPr lang="zh-CN" altLang="en-US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4" name="文本框 83"/>
            <p:cNvSpPr txBox="1"/>
            <p:nvPr>
              <p:custDataLst>
                <p:tags r:id="rId13"/>
              </p:custDataLst>
            </p:nvPr>
          </p:nvSpPr>
          <p:spPr>
            <a:xfrm>
              <a:off x="12231" y="5533"/>
              <a:ext cx="2551" cy="9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buClr>
                  <a:srgbClr val="0087CB"/>
                </a:buClr>
                <a:defRPr sz="1000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zh-CN" altLang="en-US" sz="1050" dirty="0">
                  <a:solidFill>
                    <a:schemeClr val="accent1">
                      <a:lumMod val="50000"/>
                    </a:schemeClr>
                  </a:solidFill>
                </a:rPr>
                <a:t>按客户以及接入号信息匹配不同的服务流程</a:t>
              </a:r>
              <a:endParaRPr lang="zh-CN" altLang="en-US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14"/>
              </p:custDataLst>
            </p:nvPr>
          </p:nvSpPr>
          <p:spPr>
            <a:xfrm>
              <a:off x="14977" y="5533"/>
              <a:ext cx="2603" cy="9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buClr>
                  <a:srgbClr val="0087CB"/>
                </a:buClr>
                <a:defRPr sz="1000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zh-CN" altLang="en-US" sz="1050" dirty="0">
                  <a:solidFill>
                    <a:schemeClr val="accent1">
                      <a:lumMod val="50000"/>
                    </a:schemeClr>
                  </a:solidFill>
                </a:rPr>
                <a:t>实现通话录音、录音在线查看、录音调取、质检</a:t>
              </a:r>
              <a:endParaRPr lang="zh-CN" altLang="en-US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15"/>
              </p:custDataLst>
            </p:nvPr>
          </p:nvSpPr>
          <p:spPr>
            <a:xfrm>
              <a:off x="6588" y="8573"/>
              <a:ext cx="2735" cy="132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buClr>
                  <a:srgbClr val="0087CB"/>
                </a:buClr>
                <a:defRPr sz="1000" kern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zh-CN" altLang="en-US" sz="1050" dirty="0">
                  <a:solidFill>
                    <a:schemeClr val="accent1">
                      <a:lumMod val="50000"/>
                    </a:schemeClr>
                  </a:solidFill>
                </a:rPr>
                <a:t>坐席签入、签出、示忙、示闲、接听、保持、继续、外呼等</a:t>
              </a:r>
              <a:endParaRPr lang="zh-CN" altLang="en-US" sz="105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87" name="图片 8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" y="4442"/>
              <a:ext cx="787" cy="774"/>
            </a:xfrm>
            <a:prstGeom prst="rect">
              <a:avLst/>
            </a:prstGeom>
          </p:spPr>
        </p:pic>
        <p:sp>
          <p:nvSpPr>
            <p:cNvPr id="88" name="矩形 87"/>
            <p:cNvSpPr/>
            <p:nvPr>
              <p:custDataLst>
                <p:tags r:id="rId18"/>
              </p:custDataLst>
            </p:nvPr>
          </p:nvSpPr>
          <p:spPr>
            <a:xfrm>
              <a:off x="9224" y="3657"/>
              <a:ext cx="3380" cy="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话务分配（</a:t>
              </a:r>
              <a:r>
                <a:rPr lang="en-US" altLang="zh-CN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ACD</a:t>
              </a:r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/>
            <p:cNvSpPr/>
            <p:nvPr>
              <p:custDataLst>
                <p:tags r:id="rId19"/>
              </p:custDataLst>
            </p:nvPr>
          </p:nvSpPr>
          <p:spPr>
            <a:xfrm>
              <a:off x="12231" y="3672"/>
              <a:ext cx="2551" cy="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智能路由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>
              <p:custDataLst>
                <p:tags r:id="rId20"/>
              </p:custDataLst>
            </p:nvPr>
          </p:nvSpPr>
          <p:spPr>
            <a:xfrm>
              <a:off x="14978" y="3672"/>
              <a:ext cx="2601" cy="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平台录音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21"/>
              </p:custDataLst>
            </p:nvPr>
          </p:nvSpPr>
          <p:spPr>
            <a:xfrm>
              <a:off x="7024" y="7050"/>
              <a:ext cx="1819" cy="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坐席接续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22"/>
              </p:custDataLst>
            </p:nvPr>
          </p:nvSpPr>
          <p:spPr>
            <a:xfrm>
              <a:off x="9839" y="7050"/>
              <a:ext cx="1819" cy="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话务监控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23"/>
              </p:custDataLst>
            </p:nvPr>
          </p:nvSpPr>
          <p:spPr>
            <a:xfrm>
              <a:off x="12231" y="7050"/>
              <a:ext cx="2551" cy="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呼叫管理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24"/>
              </p:custDataLst>
            </p:nvPr>
          </p:nvSpPr>
          <p:spPr>
            <a:xfrm>
              <a:off x="14978" y="7050"/>
              <a:ext cx="2601" cy="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能力开放</a:t>
              </a:r>
              <a:endPara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25"/>
              </p:custDataLst>
            </p:nvPr>
          </p:nvSpPr>
          <p:spPr>
            <a:xfrm>
              <a:off x="9476" y="8572"/>
              <a:ext cx="2594" cy="1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087CB"/>
                </a:buClr>
              </a:pPr>
              <a:r>
                <a:rPr lang="zh-CN" altLang="en-US" sz="105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转接、强拆、内部呼叫、耳语、强制示闲</a:t>
              </a:r>
              <a:r>
                <a:rPr lang="en-US" altLang="zh-CN" sz="105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105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示忙、三方通话</a:t>
              </a:r>
              <a:r>
                <a:rPr lang="en-US" altLang="zh-CN" sz="105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105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会议</a:t>
              </a:r>
              <a:endParaRPr lang="zh-CN" altLang="en-US" sz="105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26"/>
              </p:custDataLst>
            </p:nvPr>
          </p:nvSpPr>
          <p:spPr>
            <a:xfrm>
              <a:off x="12180" y="8588"/>
              <a:ext cx="2703" cy="1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087CB"/>
                </a:buClr>
              </a:pPr>
              <a:r>
                <a:rPr lang="zh-CN" altLang="en-US" sz="105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分机、坐席、技能组管理、路由管理、IVR资源管理、话单管理等</a:t>
              </a:r>
              <a:endParaRPr lang="zh-CN" altLang="en-US" sz="105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27"/>
              </p:custDataLst>
            </p:nvPr>
          </p:nvSpPr>
          <p:spPr>
            <a:xfrm>
              <a:off x="14787" y="8588"/>
              <a:ext cx="3002" cy="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0087CB"/>
                </a:buClr>
              </a:pPr>
              <a:r>
                <a:rPr lang="zh-CN" altLang="en-US" sz="1050" kern="1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外呼能力、自动语音外呼能力、预测外呼等能力开放</a:t>
              </a:r>
              <a:endParaRPr lang="zh-CN" altLang="en-US" sz="1050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98" name="图片 97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" y="4468"/>
              <a:ext cx="766" cy="753"/>
            </a:xfrm>
            <a:prstGeom prst="rect">
              <a:avLst/>
            </a:prstGeom>
          </p:spPr>
        </p:pic>
        <p:pic>
          <p:nvPicPr>
            <p:cNvPr id="99" name="图片 98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7" y="4290"/>
              <a:ext cx="1095" cy="1077"/>
            </a:xfrm>
            <a:prstGeom prst="rect">
              <a:avLst/>
            </a:prstGeom>
          </p:spPr>
        </p:pic>
        <p:pic>
          <p:nvPicPr>
            <p:cNvPr id="100" name="图片 99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7" y="4428"/>
              <a:ext cx="802" cy="788"/>
            </a:xfrm>
            <a:prstGeom prst="rect">
              <a:avLst/>
            </a:prstGeom>
          </p:spPr>
        </p:pic>
        <p:pic>
          <p:nvPicPr>
            <p:cNvPr id="101" name="图片 100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3" y="7808"/>
              <a:ext cx="759" cy="746"/>
            </a:xfrm>
            <a:prstGeom prst="rect">
              <a:avLst/>
            </a:prstGeom>
          </p:spPr>
        </p:pic>
        <p:pic>
          <p:nvPicPr>
            <p:cNvPr id="102" name="图片 101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" y="7694"/>
              <a:ext cx="891" cy="877"/>
            </a:xfrm>
            <a:prstGeom prst="rect">
              <a:avLst/>
            </a:prstGeom>
          </p:spPr>
        </p:pic>
        <p:pic>
          <p:nvPicPr>
            <p:cNvPr id="103" name="图片 102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3" y="7558"/>
              <a:ext cx="1003" cy="986"/>
            </a:xfrm>
            <a:prstGeom prst="rect">
              <a:avLst/>
            </a:prstGeom>
          </p:spPr>
        </p:pic>
        <p:pic>
          <p:nvPicPr>
            <p:cNvPr id="104" name="图片 103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46" y="7674"/>
              <a:ext cx="885" cy="870"/>
            </a:xfrm>
            <a:prstGeom prst="rect">
              <a:avLst/>
            </a:prstGeom>
          </p:spPr>
        </p:pic>
      </p:grpSp>
      <p:sp>
        <p:nvSpPr>
          <p:cNvPr id="106" name="矩形 105"/>
          <p:cNvSpPr/>
          <p:nvPr>
            <p:custDataLst>
              <p:tags r:id="rId42"/>
            </p:custDataLst>
          </p:nvPr>
        </p:nvSpPr>
        <p:spPr>
          <a:xfrm>
            <a:off x="464185" y="3020060"/>
            <a:ext cx="3705860" cy="1856105"/>
          </a:xfrm>
          <a:prstGeom prst="rect">
            <a:avLst/>
          </a:prstGeom>
          <a:solidFill>
            <a:srgbClr val="ED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noAutofit/>
          </a:bodyPr>
          <a:lstStyle/>
          <a:p>
            <a:pPr algn="ctr"/>
            <a:r>
              <a:rPr kumimoji="1"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软呼叫平台</a:t>
            </a:r>
            <a:endParaRPr kumimoji="1" lang="zh-CN" altLang="en-US" sz="12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7" name="圆角矩形 54"/>
          <p:cNvSpPr/>
          <p:nvPr>
            <p:custDataLst>
              <p:tags r:id="rId43"/>
            </p:custDataLst>
          </p:nvPr>
        </p:nvSpPr>
        <p:spPr>
          <a:xfrm>
            <a:off x="568960" y="3399155"/>
            <a:ext cx="762000" cy="2851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CTI</a:t>
            </a:r>
            <a:endParaRPr kumimoji="1"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" name="圆角矩形 55"/>
          <p:cNvSpPr/>
          <p:nvPr>
            <p:custDataLst>
              <p:tags r:id="rId44"/>
            </p:custDataLst>
          </p:nvPr>
        </p:nvSpPr>
        <p:spPr>
          <a:xfrm>
            <a:off x="1486535" y="3408680"/>
            <a:ext cx="762000" cy="2851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IVR</a:t>
            </a:r>
            <a:endParaRPr kumimoji="1"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9" name="圆角矩形 56"/>
          <p:cNvSpPr/>
          <p:nvPr>
            <p:custDataLst>
              <p:tags r:id="rId45"/>
            </p:custDataLst>
          </p:nvPr>
        </p:nvSpPr>
        <p:spPr>
          <a:xfrm>
            <a:off x="2419350" y="3420745"/>
            <a:ext cx="762000" cy="2851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SoftACD</a:t>
            </a:r>
            <a:endParaRPr kumimoji="1"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0" name="圆角矩形 72"/>
          <p:cNvSpPr/>
          <p:nvPr>
            <p:custDataLst>
              <p:tags r:id="rId46"/>
            </p:custDataLst>
          </p:nvPr>
        </p:nvSpPr>
        <p:spPr>
          <a:xfrm>
            <a:off x="3309620" y="3420745"/>
            <a:ext cx="762000" cy="2851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媒体</a:t>
            </a:r>
            <a:endParaRPr kumimoji="1"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11" name="直接连接符 110"/>
          <p:cNvCxnSpPr/>
          <p:nvPr>
            <p:custDataLst>
              <p:tags r:id="rId47"/>
            </p:custDataLst>
          </p:nvPr>
        </p:nvCxnSpPr>
        <p:spPr>
          <a:xfrm>
            <a:off x="2692400" y="2196465"/>
            <a:ext cx="0" cy="835660"/>
          </a:xfrm>
          <a:prstGeom prst="line">
            <a:avLst/>
          </a:prstGeom>
          <a:ln>
            <a:solidFill>
              <a:srgbClr val="166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>
            <p:custDataLst>
              <p:tags r:id="rId48"/>
            </p:custDataLst>
          </p:nvPr>
        </p:nvSpPr>
        <p:spPr>
          <a:xfrm>
            <a:off x="2692400" y="2262505"/>
            <a:ext cx="94805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kumimoji="1" lang="zh-CN" altLang="en-US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语音专线</a:t>
            </a:r>
            <a:endParaRPr kumimoji="1" lang="zh-CN" altLang="en-US" sz="105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13" name="直接连接符 112"/>
          <p:cNvCxnSpPr/>
          <p:nvPr>
            <p:custDataLst>
              <p:tags r:id="rId49"/>
            </p:custDataLst>
          </p:nvPr>
        </p:nvCxnSpPr>
        <p:spPr>
          <a:xfrm flipH="1">
            <a:off x="1805305" y="2196465"/>
            <a:ext cx="0" cy="8356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单圆角矩形 79"/>
          <p:cNvSpPr/>
          <p:nvPr>
            <p:custDataLst>
              <p:tags r:id="rId50"/>
            </p:custDataLst>
          </p:nvPr>
        </p:nvSpPr>
        <p:spPr>
          <a:xfrm>
            <a:off x="1398905" y="2465070"/>
            <a:ext cx="849630" cy="323850"/>
          </a:xfrm>
          <a:prstGeom prst="roundRect">
            <a:avLst/>
          </a:prstGeom>
          <a:solidFill>
            <a:srgbClr val="166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语音网关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>
            <p:custDataLst>
              <p:tags r:id="rId51"/>
            </p:custDataLst>
          </p:nvPr>
        </p:nvSpPr>
        <p:spPr>
          <a:xfrm>
            <a:off x="1477645" y="2797810"/>
            <a:ext cx="477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SIP</a:t>
            </a:r>
            <a:endParaRPr kumimoji="1" lang="zh-CN" altLang="en-US" sz="1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>
            <p:custDataLst>
              <p:tags r:id="rId52"/>
            </p:custDataLst>
          </p:nvPr>
        </p:nvSpPr>
        <p:spPr>
          <a:xfrm>
            <a:off x="2633345" y="2785110"/>
            <a:ext cx="477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SIP</a:t>
            </a:r>
            <a:endParaRPr kumimoji="1" lang="zh-CN" altLang="en-US" sz="1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>
            <p:custDataLst>
              <p:tags r:id="rId53"/>
            </p:custDataLst>
          </p:nvPr>
        </p:nvSpPr>
        <p:spPr>
          <a:xfrm>
            <a:off x="1518285" y="2250440"/>
            <a:ext cx="456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E1</a:t>
            </a:r>
            <a:endParaRPr kumimoji="1" lang="zh-CN" altLang="en-US" sz="1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8" name="圆角矩形 84"/>
          <p:cNvSpPr/>
          <p:nvPr>
            <p:custDataLst>
              <p:tags r:id="rId54"/>
            </p:custDataLst>
          </p:nvPr>
        </p:nvSpPr>
        <p:spPr>
          <a:xfrm>
            <a:off x="568960" y="4376420"/>
            <a:ext cx="3502660" cy="3117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软电话</a:t>
            </a:r>
            <a:endParaRPr kumimoji="1"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>
            <p:custDataLst>
              <p:tags r:id="rId55"/>
            </p:custDataLst>
          </p:nvPr>
        </p:nvSpPr>
        <p:spPr>
          <a:xfrm>
            <a:off x="568960" y="3768090"/>
            <a:ext cx="3502025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SDK</a:t>
            </a:r>
            <a:r>
              <a:rPr kumimoji="1"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话务接口</a:t>
            </a:r>
            <a:endParaRPr kumimoji="1"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0" name="文本框 119"/>
          <p:cNvSpPr txBox="1"/>
          <p:nvPr>
            <p:custDataLst>
              <p:tags r:id="rId56"/>
            </p:custDataLst>
          </p:nvPr>
        </p:nvSpPr>
        <p:spPr>
          <a:xfrm>
            <a:off x="2386965" y="4118610"/>
            <a:ext cx="63881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</a:t>
            </a:r>
            <a:endParaRPr kumimoji="1" lang="zh-CN" altLang="en-US" sz="105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1" name="文本框 120"/>
          <p:cNvSpPr txBox="1"/>
          <p:nvPr>
            <p:custDataLst>
              <p:tags r:id="rId57"/>
            </p:custDataLst>
          </p:nvPr>
        </p:nvSpPr>
        <p:spPr>
          <a:xfrm>
            <a:off x="1743710" y="4118610"/>
            <a:ext cx="638810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</a:t>
            </a:r>
            <a:endParaRPr kumimoji="1" lang="zh-CN" altLang="en-US" sz="105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2" name="圆角矩形 88"/>
          <p:cNvSpPr/>
          <p:nvPr>
            <p:custDataLst>
              <p:tags r:id="rId58"/>
            </p:custDataLst>
          </p:nvPr>
        </p:nvSpPr>
        <p:spPr>
          <a:xfrm>
            <a:off x="464820" y="5170805"/>
            <a:ext cx="3705225" cy="453390"/>
          </a:xfrm>
          <a:prstGeom prst="roundRect">
            <a:avLst/>
          </a:prstGeom>
          <a:solidFill>
            <a:srgbClr val="ED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客服业务系统</a:t>
            </a:r>
            <a:endParaRPr kumimoji="1"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3" name="圆角矩形 89"/>
          <p:cNvSpPr/>
          <p:nvPr>
            <p:custDataLst>
              <p:tags r:id="rId59"/>
            </p:custDataLst>
          </p:nvPr>
        </p:nvSpPr>
        <p:spPr>
          <a:xfrm>
            <a:off x="1543685" y="5702300"/>
            <a:ext cx="704850" cy="283845"/>
          </a:xfrm>
          <a:prstGeom prst="roundRect">
            <a:avLst/>
          </a:prstGeom>
          <a:solidFill>
            <a:srgbClr val="166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4" name="圆角矩形 92"/>
          <p:cNvSpPr/>
          <p:nvPr>
            <p:custDataLst>
              <p:tags r:id="rId60"/>
            </p:custDataLst>
          </p:nvPr>
        </p:nvSpPr>
        <p:spPr>
          <a:xfrm>
            <a:off x="2416175" y="5702300"/>
            <a:ext cx="704850" cy="283845"/>
          </a:xfrm>
          <a:prstGeom prst="roundRect">
            <a:avLst/>
          </a:prstGeom>
          <a:solidFill>
            <a:srgbClr val="166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耳麦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25" name="直线箭头连接符 50"/>
          <p:cNvCxnSpPr/>
          <p:nvPr>
            <p:custDataLst>
              <p:tags r:id="rId61"/>
            </p:custDataLst>
          </p:nvPr>
        </p:nvCxnSpPr>
        <p:spPr>
          <a:xfrm>
            <a:off x="1518285" y="1339850"/>
            <a:ext cx="396240" cy="0"/>
          </a:xfrm>
          <a:prstGeom prst="straightConnector1">
            <a:avLst/>
          </a:prstGeom>
          <a:ln>
            <a:solidFill>
              <a:srgbClr val="1664FF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直线箭头连接符 50"/>
          <p:cNvCxnSpPr/>
          <p:nvPr>
            <p:custDataLst>
              <p:tags r:id="rId62"/>
            </p:custDataLst>
          </p:nvPr>
        </p:nvCxnSpPr>
        <p:spPr>
          <a:xfrm>
            <a:off x="2292985" y="1511300"/>
            <a:ext cx="0" cy="326390"/>
          </a:xfrm>
          <a:prstGeom prst="straightConnector1">
            <a:avLst/>
          </a:prstGeom>
          <a:ln>
            <a:solidFill>
              <a:srgbClr val="1664FF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>
            <p:custDataLst>
              <p:tags r:id="rId63"/>
            </p:custDataLst>
          </p:nvPr>
        </p:nvSpPr>
        <p:spPr>
          <a:xfrm>
            <a:off x="880745" y="4890770"/>
            <a:ext cx="136842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5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话务能力集成</a:t>
            </a:r>
            <a:endParaRPr kumimoji="1" lang="zh-CN" altLang="en-US" sz="105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28" name="直接连接符 127"/>
          <p:cNvCxnSpPr/>
          <p:nvPr>
            <p:custDataLst>
              <p:tags r:id="rId64"/>
            </p:custDataLst>
          </p:nvPr>
        </p:nvCxnSpPr>
        <p:spPr>
          <a:xfrm flipH="1">
            <a:off x="2176780" y="4846320"/>
            <a:ext cx="1905" cy="341630"/>
          </a:xfrm>
          <a:prstGeom prst="line">
            <a:avLst/>
          </a:prstGeom>
          <a:ln>
            <a:solidFill>
              <a:srgbClr val="166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>
            <p:custDataLst>
              <p:tags r:id="rId65"/>
            </p:custDataLst>
          </p:nvPr>
        </p:nvCxnSpPr>
        <p:spPr>
          <a:xfrm>
            <a:off x="2479040" y="4835525"/>
            <a:ext cx="1905" cy="381635"/>
          </a:xfrm>
          <a:prstGeom prst="line">
            <a:avLst/>
          </a:prstGeom>
          <a:ln>
            <a:solidFill>
              <a:srgbClr val="166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9"/>
          <p:cNvCxnSpPr/>
          <p:nvPr>
            <p:custDataLst>
              <p:tags r:id="rId66"/>
            </p:custDataLst>
          </p:nvPr>
        </p:nvCxnSpPr>
        <p:spPr>
          <a:xfrm rot="5400000" flipH="1" flipV="1">
            <a:off x="2021205" y="4221480"/>
            <a:ext cx="288290" cy="0"/>
          </a:xfrm>
          <a:prstGeom prst="bentConnector3">
            <a:avLst>
              <a:gd name="adj1" fmla="val 49999"/>
            </a:avLst>
          </a:prstGeom>
          <a:ln>
            <a:solidFill>
              <a:srgbClr val="166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9"/>
          <p:cNvCxnSpPr/>
          <p:nvPr>
            <p:custDataLst>
              <p:tags r:id="rId67"/>
            </p:custDataLst>
          </p:nvPr>
        </p:nvCxnSpPr>
        <p:spPr>
          <a:xfrm rot="5400000" flipH="1" flipV="1">
            <a:off x="2231390" y="4230370"/>
            <a:ext cx="288290" cy="0"/>
          </a:xfrm>
          <a:prstGeom prst="bentConnector3">
            <a:avLst>
              <a:gd name="adj1" fmla="val 49999"/>
            </a:avLst>
          </a:prstGeom>
          <a:ln>
            <a:solidFill>
              <a:srgbClr val="166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图片 131"/>
          <p:cNvPicPr>
            <a:picLocks noChangeAspect="1"/>
          </p:cNvPicPr>
          <p:nvPr>
            <p:custDataLst>
              <p:tags r:id="rId68"/>
            </p:custDataLst>
          </p:nvPr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5618480"/>
            <a:ext cx="473075" cy="448945"/>
          </a:xfrm>
          <a:prstGeom prst="rect">
            <a:avLst/>
          </a:prstGeom>
        </p:spPr>
      </p:pic>
      <p:pic>
        <p:nvPicPr>
          <p:cNvPr id="133" name="图片 132" descr="templates\docerresourceshop\icons\\343538343130363b343538383237353bd3c3bba7"/>
          <p:cNvPicPr>
            <a:picLocks noChangeAspect="1"/>
          </p:cNvPicPr>
          <p:nvPr>
            <p:custDataLst>
              <p:tags r:id="rId70"/>
            </p:custDataLst>
          </p:nvPr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982980" y="1141730"/>
            <a:ext cx="415925" cy="415925"/>
          </a:xfrm>
          <a:prstGeom prst="rect">
            <a:avLst/>
          </a:prstGeom>
        </p:spPr>
      </p:pic>
      <p:pic>
        <p:nvPicPr>
          <p:cNvPr id="134" name="图片 133" descr="templates\docerresourceshop\icons\\32313533383135393b32313533383132323bd7f9bbfab5e7bbb0"/>
          <p:cNvPicPr>
            <a:picLocks noChangeAspect="1"/>
          </p:cNvPicPr>
          <p:nvPr>
            <p:custDataLst>
              <p:tags r:id="rId73"/>
            </p:custDataLst>
          </p:nvPr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985645" y="1067435"/>
            <a:ext cx="475615" cy="475615"/>
          </a:xfrm>
          <a:prstGeom prst="rect">
            <a:avLst/>
          </a:prstGeom>
        </p:spPr>
      </p:pic>
      <p:sp>
        <p:nvSpPr>
          <p:cNvPr id="135" name="流程图: 终止 134"/>
          <p:cNvSpPr/>
          <p:nvPr>
            <p:custDataLst>
              <p:tags r:id="rId76"/>
            </p:custDataLst>
          </p:nvPr>
        </p:nvSpPr>
        <p:spPr>
          <a:xfrm>
            <a:off x="1486535" y="1793875"/>
            <a:ext cx="1616075" cy="402590"/>
          </a:xfrm>
          <a:prstGeom prst="flowChartTerminator">
            <a:avLst/>
          </a:prstGeom>
          <a:solidFill>
            <a:srgbClr val="EDE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2">
                    <a:lumMod val="25000"/>
                  </a:schemeClr>
                </a:solidFill>
              </a:rPr>
              <a:t>电话网</a:t>
            </a:r>
            <a:endParaRPr lang="zh-CN" altLang="en-US" sz="12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6" name="图片 135" descr="templates\docerresourceshop\icons\\333438303938383b333437373237333bcad6bbfa"/>
          <p:cNvPicPr>
            <a:picLocks noChangeAspect="1"/>
          </p:cNvPicPr>
          <p:nvPr>
            <p:custDataLst>
              <p:tags r:id="rId77"/>
            </p:custDataLst>
          </p:nvPr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481580" y="1080135"/>
            <a:ext cx="450215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15962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</a:t>
            </a:r>
            <a:r>
              <a:rPr lang="zh-CN" altLang="en-US"/>
              <a:t>差异化IVR服务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9180496" y="6087562"/>
            <a:ext cx="2743200" cy="365125"/>
          </a:xfrm>
        </p:spPr>
        <p:txBody>
          <a:bodyPr/>
          <a:lstStyle/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  <p:grpSp>
        <p:nvGrpSpPr>
          <p:cNvPr id="115" name="组合 114"/>
          <p:cNvGrpSpPr/>
          <p:nvPr/>
        </p:nvGrpSpPr>
        <p:grpSpPr>
          <a:xfrm>
            <a:off x="468630" y="1052830"/>
            <a:ext cx="8806180" cy="5005705"/>
            <a:chOff x="1340" y="1949"/>
            <a:chExt cx="13868" cy="7883"/>
          </a:xfrm>
        </p:grpSpPr>
        <p:grpSp>
          <p:nvGrpSpPr>
            <p:cNvPr id="53" name="组合 52"/>
            <p:cNvGrpSpPr/>
            <p:nvPr/>
          </p:nvGrpSpPr>
          <p:grpSpPr>
            <a:xfrm>
              <a:off x="1340" y="1949"/>
              <a:ext cx="2673" cy="693"/>
              <a:chOff x="1340" y="2356"/>
              <a:chExt cx="2673" cy="693"/>
            </a:xfrm>
          </p:grpSpPr>
          <p:sp>
            <p:nvSpPr>
              <p:cNvPr id="52" name="矩形 51"/>
              <p:cNvSpPr/>
              <p:nvPr>
                <p:custDataLst>
                  <p:tags r:id="rId1"/>
                </p:custDataLst>
              </p:nvPr>
            </p:nvSpPr>
            <p:spPr>
              <a:xfrm>
                <a:off x="1340" y="2356"/>
                <a:ext cx="2673" cy="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文本框 50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473" y="2437"/>
                <a:ext cx="2142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kumimoji="1"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 Light" panose="020B0502040204020203" pitchFamily="34" charset="-122"/>
                  </a:rPr>
                  <a:t>IVR</a:t>
                </a:r>
                <a:r>
                  <a: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 Light" panose="020B0502040204020203" pitchFamily="34" charset="-122"/>
                  </a:rPr>
                  <a:t>服务差异化</a:t>
                </a:r>
                <a:endPara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340" y="3656"/>
              <a:ext cx="2673" cy="693"/>
              <a:chOff x="1340" y="2356"/>
              <a:chExt cx="2673" cy="693"/>
            </a:xfrm>
          </p:grpSpPr>
          <p:sp>
            <p:nvSpPr>
              <p:cNvPr id="57" name="矩形 56"/>
              <p:cNvSpPr/>
              <p:nvPr>
                <p:custDataLst>
                  <p:tags r:id="rId3"/>
                </p:custDataLst>
              </p:nvPr>
            </p:nvSpPr>
            <p:spPr>
              <a:xfrm>
                <a:off x="1340" y="2356"/>
                <a:ext cx="2673" cy="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118" y="2437"/>
                <a:ext cx="112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 Light" panose="020B0502040204020203" pitchFamily="34" charset="-122"/>
                  </a:rPr>
                  <a:t>转人工</a:t>
                </a:r>
                <a:endPara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endParaRPr>
              </a:p>
            </p:txBody>
          </p:sp>
        </p:grpSp>
        <p:cxnSp>
          <p:nvCxnSpPr>
            <p:cNvPr id="59" name="直接箭头连接符 58"/>
            <p:cNvCxnSpPr/>
            <p:nvPr>
              <p:custDataLst>
                <p:tags r:id="rId5"/>
              </p:custDataLst>
            </p:nvPr>
          </p:nvCxnSpPr>
          <p:spPr>
            <a:xfrm>
              <a:off x="2686" y="4629"/>
              <a:ext cx="0" cy="535"/>
            </a:xfrm>
            <a:prstGeom prst="straightConnector1">
              <a:avLst/>
            </a:prstGeom>
            <a:ln>
              <a:solidFill>
                <a:srgbClr val="166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组合 60"/>
            <p:cNvGrpSpPr/>
            <p:nvPr/>
          </p:nvGrpSpPr>
          <p:grpSpPr>
            <a:xfrm>
              <a:off x="1397" y="5363"/>
              <a:ext cx="2673" cy="693"/>
              <a:chOff x="1340" y="2356"/>
              <a:chExt cx="2673" cy="693"/>
            </a:xfrm>
          </p:grpSpPr>
          <p:sp>
            <p:nvSpPr>
              <p:cNvPr id="62" name="矩形 61"/>
              <p:cNvSpPr/>
              <p:nvPr>
                <p:custDataLst>
                  <p:tags r:id="rId6"/>
                </p:custDataLst>
              </p:nvPr>
            </p:nvSpPr>
            <p:spPr>
              <a:xfrm>
                <a:off x="1340" y="2356"/>
                <a:ext cx="2673" cy="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568" y="2437"/>
                <a:ext cx="224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 Light" panose="020B0502040204020203" pitchFamily="34" charset="-122"/>
                  </a:rPr>
                  <a:t>技能队列差异化</a:t>
                </a:r>
                <a:endPara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547" y="6088"/>
              <a:ext cx="2309" cy="331"/>
              <a:chOff x="4180" y="6420"/>
              <a:chExt cx="3076" cy="441"/>
            </a:xfrm>
          </p:grpSpPr>
          <p:sp>
            <p:nvSpPr>
              <p:cNvPr id="64" name="椭圆 63"/>
              <p:cNvSpPr/>
              <p:nvPr>
                <p:custDataLst>
                  <p:tags r:id="rId8"/>
                </p:custDataLst>
              </p:nvPr>
            </p:nvSpPr>
            <p:spPr>
              <a:xfrm>
                <a:off x="4180" y="6420"/>
                <a:ext cx="441" cy="441"/>
              </a:xfrm>
              <a:prstGeom prst="ellipse">
                <a:avLst/>
              </a:prstGeom>
              <a:solidFill>
                <a:srgbClr val="166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椭圆 64"/>
              <p:cNvSpPr/>
              <p:nvPr>
                <p:custDataLst>
                  <p:tags r:id="rId9"/>
                </p:custDataLst>
              </p:nvPr>
            </p:nvSpPr>
            <p:spPr>
              <a:xfrm>
                <a:off x="4707" y="6420"/>
                <a:ext cx="441" cy="441"/>
              </a:xfrm>
              <a:prstGeom prst="ellipse">
                <a:avLst/>
              </a:prstGeom>
              <a:solidFill>
                <a:srgbClr val="1664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椭圆 65"/>
              <p:cNvSpPr/>
              <p:nvPr>
                <p:custDataLst>
                  <p:tags r:id="rId10"/>
                </p:custDataLst>
              </p:nvPr>
            </p:nvSpPr>
            <p:spPr>
              <a:xfrm>
                <a:off x="5234" y="6420"/>
                <a:ext cx="441" cy="441"/>
              </a:xfrm>
              <a:prstGeom prst="ellipse">
                <a:avLst/>
              </a:prstGeom>
              <a:solidFill>
                <a:srgbClr val="16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椭圆 66"/>
              <p:cNvSpPr/>
              <p:nvPr>
                <p:custDataLst>
                  <p:tags r:id="rId11"/>
                </p:custDataLst>
              </p:nvPr>
            </p:nvSpPr>
            <p:spPr>
              <a:xfrm>
                <a:off x="5761" y="6420"/>
                <a:ext cx="441" cy="441"/>
              </a:xfrm>
              <a:prstGeom prst="ellipse">
                <a:avLst/>
              </a:prstGeom>
              <a:solidFill>
                <a:srgbClr val="1664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椭圆 68"/>
              <p:cNvSpPr/>
              <p:nvPr>
                <p:custDataLst>
                  <p:tags r:id="rId12"/>
                </p:custDataLst>
              </p:nvPr>
            </p:nvSpPr>
            <p:spPr>
              <a:xfrm>
                <a:off x="6288" y="6420"/>
                <a:ext cx="441" cy="441"/>
              </a:xfrm>
              <a:prstGeom prst="ellipse">
                <a:avLst/>
              </a:prstGeom>
              <a:solidFill>
                <a:srgbClr val="1664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椭圆 70"/>
              <p:cNvSpPr/>
              <p:nvPr>
                <p:custDataLst>
                  <p:tags r:id="rId13"/>
                </p:custDataLst>
              </p:nvPr>
            </p:nvSpPr>
            <p:spPr>
              <a:xfrm>
                <a:off x="6815" y="6420"/>
                <a:ext cx="441" cy="441"/>
              </a:xfrm>
              <a:prstGeom prst="ellipse">
                <a:avLst/>
              </a:prstGeom>
              <a:solidFill>
                <a:srgbClr val="1664FF">
                  <a:alpha val="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6" name="直接箭头连接符 75"/>
            <p:cNvCxnSpPr/>
            <p:nvPr>
              <p:custDataLst>
                <p:tags r:id="rId14"/>
              </p:custDataLst>
            </p:nvPr>
          </p:nvCxnSpPr>
          <p:spPr>
            <a:xfrm>
              <a:off x="2676" y="2841"/>
              <a:ext cx="0" cy="535"/>
            </a:xfrm>
            <a:prstGeom prst="straightConnector1">
              <a:avLst/>
            </a:prstGeom>
            <a:ln>
              <a:solidFill>
                <a:srgbClr val="166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/>
            <p:nvPr>
              <p:custDataLst>
                <p:tags r:id="rId15"/>
              </p:custDataLst>
            </p:nvPr>
          </p:nvCxnSpPr>
          <p:spPr>
            <a:xfrm>
              <a:off x="2686" y="6618"/>
              <a:ext cx="0" cy="535"/>
            </a:xfrm>
            <a:prstGeom prst="straightConnector1">
              <a:avLst/>
            </a:prstGeom>
            <a:ln>
              <a:solidFill>
                <a:srgbClr val="166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1340" y="7352"/>
              <a:ext cx="2673" cy="693"/>
              <a:chOff x="1340" y="2356"/>
              <a:chExt cx="2673" cy="693"/>
            </a:xfrm>
          </p:grpSpPr>
          <p:sp>
            <p:nvSpPr>
              <p:cNvPr id="80" name="矩形 79"/>
              <p:cNvSpPr/>
              <p:nvPr>
                <p:custDataLst>
                  <p:tags r:id="rId16"/>
                </p:custDataLst>
              </p:nvPr>
            </p:nvSpPr>
            <p:spPr>
              <a:xfrm>
                <a:off x="1340" y="2356"/>
                <a:ext cx="2673" cy="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" name="文本框 8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578" y="2437"/>
                <a:ext cx="224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 Light" panose="020B0502040204020203" pitchFamily="34" charset="-122"/>
                  </a:rPr>
                  <a:t>坐席接通并处理</a:t>
                </a:r>
                <a:endPara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endParaRPr>
              </a:p>
            </p:txBody>
          </p:sp>
        </p:grpSp>
        <p:cxnSp>
          <p:nvCxnSpPr>
            <p:cNvPr id="85" name="直接箭头连接符 84"/>
            <p:cNvCxnSpPr/>
            <p:nvPr>
              <p:custDataLst>
                <p:tags r:id="rId18"/>
              </p:custDataLst>
            </p:nvPr>
          </p:nvCxnSpPr>
          <p:spPr>
            <a:xfrm>
              <a:off x="4511" y="7699"/>
              <a:ext cx="997" cy="0"/>
            </a:xfrm>
            <a:prstGeom prst="straightConnector1">
              <a:avLst/>
            </a:prstGeom>
            <a:ln>
              <a:solidFill>
                <a:srgbClr val="1664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组合 85"/>
            <p:cNvGrpSpPr/>
            <p:nvPr/>
          </p:nvGrpSpPr>
          <p:grpSpPr>
            <a:xfrm>
              <a:off x="5831" y="7351"/>
              <a:ext cx="5444" cy="693"/>
              <a:chOff x="1340" y="2356"/>
              <a:chExt cx="5444" cy="693"/>
            </a:xfrm>
          </p:grpSpPr>
          <p:sp>
            <p:nvSpPr>
              <p:cNvPr id="87" name="矩形 86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40" y="2356"/>
                <a:ext cx="5440" cy="693"/>
              </a:xfrm>
              <a:prstGeom prst="rect">
                <a:avLst/>
              </a:prstGeom>
              <a:solidFill>
                <a:srgbClr val="EDEF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" name="文本框 87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377" y="2437"/>
                <a:ext cx="5407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 Light" panose="020B0502040204020203" pitchFamily="34" charset="-122"/>
                  </a:rPr>
                  <a:t>热线坐席</a:t>
                </a:r>
                <a:endPara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endParaRPr>
              </a:p>
            </p:txBody>
          </p:sp>
        </p:grpSp>
        <p:pic>
          <p:nvPicPr>
            <p:cNvPr id="90" name="图片 89" descr="templates\docerresourceshop\icons\\32313534333930363b32313534333839313bbfcdb7fe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831" y="8465"/>
              <a:ext cx="732" cy="732"/>
            </a:xfrm>
            <a:prstGeom prst="rect">
              <a:avLst/>
            </a:prstGeom>
          </p:spPr>
        </p:pic>
        <p:pic>
          <p:nvPicPr>
            <p:cNvPr id="91" name="图片 90" descr="templates\docerresourceshop\icons\\32313534333930363b32313534333839313bbfcdb7fe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08" y="8465"/>
              <a:ext cx="732" cy="732"/>
            </a:xfrm>
            <a:prstGeom prst="rect">
              <a:avLst/>
            </a:prstGeom>
          </p:spPr>
        </p:pic>
        <p:pic>
          <p:nvPicPr>
            <p:cNvPr id="92" name="图片 91" descr="templates\docerresourceshop\icons\\32313534333930363b32313534333839313bbfcdb7fe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185" y="8465"/>
              <a:ext cx="732" cy="732"/>
            </a:xfrm>
            <a:prstGeom prst="rect">
              <a:avLst/>
            </a:prstGeom>
          </p:spPr>
        </p:pic>
        <p:pic>
          <p:nvPicPr>
            <p:cNvPr id="93" name="图片 92" descr="templates\docerresourceshop\icons\\32313534333930363b32313534333839313bbfcdb7fe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362" y="8465"/>
              <a:ext cx="732" cy="732"/>
            </a:xfrm>
            <a:prstGeom prst="rect">
              <a:avLst/>
            </a:prstGeom>
          </p:spPr>
        </p:pic>
        <p:pic>
          <p:nvPicPr>
            <p:cNvPr id="94" name="图片 93" descr="templates\docerresourceshop\icons\\32313534333930363b32313534333839313bbfcdb7fe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539" y="8465"/>
              <a:ext cx="732" cy="732"/>
            </a:xfrm>
            <a:prstGeom prst="rect">
              <a:avLst/>
            </a:prstGeom>
          </p:spPr>
        </p:pic>
        <p:grpSp>
          <p:nvGrpSpPr>
            <p:cNvPr id="105" name="组合 104"/>
            <p:cNvGrpSpPr/>
            <p:nvPr/>
          </p:nvGrpSpPr>
          <p:grpSpPr>
            <a:xfrm>
              <a:off x="6193" y="8090"/>
              <a:ext cx="4724" cy="223"/>
              <a:chOff x="6501" y="8145"/>
              <a:chExt cx="4724" cy="562"/>
            </a:xfrm>
          </p:grpSpPr>
          <p:cxnSp>
            <p:nvCxnSpPr>
              <p:cNvPr id="89" name="直接连接符 8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6501" y="8145"/>
                <a:ext cx="0" cy="523"/>
              </a:xfrm>
              <a:prstGeom prst="line">
                <a:avLst/>
              </a:prstGeom>
              <a:ln w="12700" cmpd="sng">
                <a:solidFill>
                  <a:srgbClr val="1664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7682" y="8145"/>
                <a:ext cx="0" cy="523"/>
              </a:xfrm>
              <a:prstGeom prst="line">
                <a:avLst/>
              </a:prstGeom>
              <a:ln w="12700" cmpd="sng">
                <a:solidFill>
                  <a:srgbClr val="1664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8863" y="8185"/>
                <a:ext cx="0" cy="523"/>
              </a:xfrm>
              <a:prstGeom prst="line">
                <a:avLst/>
              </a:prstGeom>
              <a:ln w="12700" cmpd="sng">
                <a:solidFill>
                  <a:srgbClr val="1664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10044" y="8185"/>
                <a:ext cx="0" cy="523"/>
              </a:xfrm>
              <a:prstGeom prst="line">
                <a:avLst/>
              </a:prstGeom>
              <a:ln w="12700" cmpd="sng">
                <a:solidFill>
                  <a:srgbClr val="1664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11225" y="8185"/>
                <a:ext cx="0" cy="523"/>
              </a:xfrm>
              <a:prstGeom prst="line">
                <a:avLst/>
              </a:prstGeom>
              <a:ln w="12700" cmpd="sng">
                <a:solidFill>
                  <a:srgbClr val="1664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左箭头 98"/>
            <p:cNvSpPr/>
            <p:nvPr>
              <p:custDataLst>
                <p:tags r:id="rId33"/>
              </p:custDataLst>
            </p:nvPr>
          </p:nvSpPr>
          <p:spPr>
            <a:xfrm>
              <a:off x="4611" y="2030"/>
              <a:ext cx="797" cy="547"/>
            </a:xfrm>
            <a:prstGeom prst="lef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99000">
                  <a:srgbClr val="1664FF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矩形 99"/>
            <p:cNvSpPr/>
            <p:nvPr>
              <p:custDataLst>
                <p:tags r:id="rId34"/>
              </p:custDataLst>
            </p:nvPr>
          </p:nvSpPr>
          <p:spPr>
            <a:xfrm>
              <a:off x="5831" y="1949"/>
              <a:ext cx="9240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工作日非工作日差异化（工作日与非工作日流程不同，实现差异化服务）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重点时期差异化（针对如春节、疫情等重点时期可进行差异化提供服务，如请求人工转接坐席手机）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01" name="左箭头 100"/>
            <p:cNvSpPr/>
            <p:nvPr>
              <p:custDataLst>
                <p:tags r:id="rId35"/>
              </p:custDataLst>
            </p:nvPr>
          </p:nvSpPr>
          <p:spPr>
            <a:xfrm>
              <a:off x="4611" y="5441"/>
              <a:ext cx="797" cy="547"/>
            </a:xfrm>
            <a:prstGeom prst="lef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99000">
                  <a:srgbClr val="1664FF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>
              <p:custDataLst>
                <p:tags r:id="rId36"/>
              </p:custDataLst>
            </p:nvPr>
          </p:nvSpPr>
          <p:spPr>
            <a:xfrm>
              <a:off x="5831" y="5363"/>
              <a:ext cx="4701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VIP</a:t>
              </a:r>
              <a:r>
                <a:rPr lang="zh-CN" altLang="en-US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客户</a:t>
              </a:r>
              <a:r>
                <a:rPr lang="zh-CN" altLang="zh-CN" sz="1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差异化</a:t>
              </a:r>
              <a:endPara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黑名单用户</a:t>
              </a:r>
              <a:r>
                <a:rPr lang="zh-CN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差异化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……</a:t>
              </a:r>
              <a:endParaRPr lang="en-US" altLang="zh-CN" sz="1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5831" y="9290"/>
              <a:ext cx="5444" cy="542"/>
              <a:chOff x="1340" y="2339"/>
              <a:chExt cx="2673" cy="542"/>
            </a:xfrm>
          </p:grpSpPr>
          <p:sp>
            <p:nvSpPr>
              <p:cNvPr id="107" name="矩形 106"/>
              <p:cNvSpPr/>
              <p:nvPr>
                <p:custDataLst>
                  <p:tags r:id="rId37"/>
                </p:custDataLst>
              </p:nvPr>
            </p:nvSpPr>
            <p:spPr>
              <a:xfrm>
                <a:off x="1340" y="2356"/>
                <a:ext cx="2673" cy="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8" name="文本框 107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1422" y="2339"/>
                <a:ext cx="252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 Light" panose="020B0502040204020203" pitchFamily="34" charset="-122"/>
                  </a:rPr>
                  <a:t>客服</a:t>
                </a:r>
                <a:r>
                  <a:rPr kumimoji="1"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 Light" panose="020B0502040204020203" pitchFamily="34" charset="-122"/>
                  </a:rPr>
                  <a:t>OP</a:t>
                </a:r>
                <a:r>
                  <a: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 Light" panose="020B0502040204020203" pitchFamily="34" charset="-122"/>
                  </a:rPr>
                  <a:t>差异化</a:t>
                </a:r>
                <a:endPara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endParaRPr>
              </a:p>
            </p:txBody>
          </p:sp>
        </p:grpSp>
        <p:sp>
          <p:nvSpPr>
            <p:cNvPr id="109" name="左箭头 108"/>
            <p:cNvSpPr/>
            <p:nvPr>
              <p:custDataLst>
                <p:tags r:id="rId39"/>
              </p:custDataLst>
            </p:nvPr>
          </p:nvSpPr>
          <p:spPr>
            <a:xfrm>
              <a:off x="8687" y="5441"/>
              <a:ext cx="797" cy="547"/>
            </a:xfrm>
            <a:prstGeom prst="leftArrow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99000">
                  <a:srgbClr val="1664FF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>
              <p:custDataLst>
                <p:tags r:id="rId40"/>
              </p:custDataLst>
            </p:nvPr>
          </p:nvSpPr>
          <p:spPr>
            <a:xfrm>
              <a:off x="10094" y="5364"/>
              <a:ext cx="4976" cy="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文本框 112"/>
            <p:cNvSpPr txBox="1"/>
            <p:nvPr>
              <p:custDataLst>
                <p:tags r:id="rId41"/>
              </p:custDataLst>
            </p:nvPr>
          </p:nvSpPr>
          <p:spPr>
            <a:xfrm>
              <a:off x="10094" y="5458"/>
              <a:ext cx="511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VIP</a:t>
              </a: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客户</a:t>
              </a:r>
              <a:r>
                <a:rPr kumimoji="1" lang="en-US" altLang="zh-CN" sz="1400" dirty="0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&gt;&gt; </a:t>
              </a: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普通客户</a:t>
              </a:r>
              <a:r>
                <a:rPr kumimoji="1" lang="en-US" altLang="zh-CN" sz="1400" dirty="0">
                  <a:solidFill>
                    <a:srgbClr val="1664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&gt;&gt;</a:t>
              </a: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黑名单客户</a:t>
              </a: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sp>
          <p:nvSpPr>
            <p:cNvPr id="114" name="文本框 113"/>
            <p:cNvSpPr txBox="1"/>
            <p:nvPr>
              <p:custDataLst>
                <p:tags r:id="rId42"/>
              </p:custDataLst>
            </p:nvPr>
          </p:nvSpPr>
          <p:spPr>
            <a:xfrm>
              <a:off x="10094" y="6088"/>
              <a:ext cx="497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客户排队时间越久系统会增加优先级，确保客户感知</a:t>
              </a:r>
              <a:endParaRPr kumimoji="1"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9671050" y="1052830"/>
            <a:ext cx="2186940" cy="1179830"/>
            <a:chOff x="15228" y="1588"/>
            <a:chExt cx="3444" cy="1858"/>
          </a:xfrm>
        </p:grpSpPr>
        <p:sp>
          <p:nvSpPr>
            <p:cNvPr id="119" name="矩形 118"/>
            <p:cNvSpPr/>
            <p:nvPr>
              <p:custDataLst>
                <p:tags r:id="rId43"/>
              </p:custDataLst>
            </p:nvPr>
          </p:nvSpPr>
          <p:spPr>
            <a:xfrm>
              <a:off x="15228" y="1588"/>
              <a:ext cx="3444" cy="1858"/>
            </a:xfrm>
            <a:prstGeom prst="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8" name="图片 117" descr="Wallet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/>
            <a:stretch>
              <a:fillRect/>
            </a:stretch>
          </p:blipFill>
          <p:spPr>
            <a:xfrm>
              <a:off x="16585" y="1739"/>
              <a:ext cx="731" cy="731"/>
            </a:xfrm>
            <a:prstGeom prst="rect">
              <a:avLst/>
            </a:prstGeom>
          </p:spPr>
        </p:pic>
        <p:sp>
          <p:nvSpPr>
            <p:cNvPr id="120" name="文本框 119"/>
            <p:cNvSpPr txBox="1"/>
            <p:nvPr>
              <p:custDataLst>
                <p:tags r:id="rId46"/>
              </p:custDataLst>
            </p:nvPr>
          </p:nvSpPr>
          <p:spPr>
            <a:xfrm>
              <a:off x="15228" y="2550"/>
              <a:ext cx="344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差异化</a:t>
              </a:r>
              <a:r>
                <a:rPr kumimoji="1"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IVR</a:t>
              </a: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接入</a:t>
              </a: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669780" y="2835275"/>
            <a:ext cx="2186940" cy="1179830"/>
            <a:chOff x="15228" y="1588"/>
            <a:chExt cx="3444" cy="1858"/>
          </a:xfrm>
        </p:grpSpPr>
        <p:sp>
          <p:nvSpPr>
            <p:cNvPr id="124" name="矩形 123"/>
            <p:cNvSpPr/>
            <p:nvPr>
              <p:custDataLst>
                <p:tags r:id="rId47"/>
              </p:custDataLst>
            </p:nvPr>
          </p:nvSpPr>
          <p:spPr>
            <a:xfrm>
              <a:off x="15228" y="1588"/>
              <a:ext cx="3444" cy="1858"/>
            </a:xfrm>
            <a:prstGeom prst="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5" name="图片 124" descr="Wallet"/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45"/>
            <a:stretch>
              <a:fillRect/>
            </a:stretch>
          </p:blipFill>
          <p:spPr>
            <a:xfrm>
              <a:off x="16585" y="1739"/>
              <a:ext cx="731" cy="731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>
              <p:custDataLst>
                <p:tags r:id="rId49"/>
              </p:custDataLst>
            </p:nvPr>
          </p:nvSpPr>
          <p:spPr>
            <a:xfrm>
              <a:off x="15228" y="2550"/>
              <a:ext cx="344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排队优先级</a:t>
              </a: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设置</a:t>
              </a: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9670415" y="4594225"/>
            <a:ext cx="2186940" cy="1179830"/>
            <a:chOff x="15228" y="1588"/>
            <a:chExt cx="3444" cy="1858"/>
          </a:xfrm>
        </p:grpSpPr>
        <p:sp>
          <p:nvSpPr>
            <p:cNvPr id="129" name="矩形 128"/>
            <p:cNvSpPr/>
            <p:nvPr>
              <p:custDataLst>
                <p:tags r:id="rId50"/>
              </p:custDataLst>
            </p:nvPr>
          </p:nvSpPr>
          <p:spPr>
            <a:xfrm>
              <a:off x="15228" y="1588"/>
              <a:ext cx="3444" cy="1858"/>
            </a:xfrm>
            <a:prstGeom prst="rect">
              <a:avLst/>
            </a:prstGeom>
            <a:solidFill>
              <a:srgbClr val="EDE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0" name="图片 129" descr="Wallet"/>
            <p:cNvPicPr>
              <a:picLocks noChangeAspect="1"/>
            </p:cNvPicPr>
            <p:nvPr>
              <p:custDataLst>
                <p:tags r:id="rId51"/>
              </p:custDataLst>
            </p:nvPr>
          </p:nvPicPr>
          <p:blipFill>
            <a:blip r:embed="rId45"/>
            <a:stretch>
              <a:fillRect/>
            </a:stretch>
          </p:blipFill>
          <p:spPr>
            <a:xfrm>
              <a:off x="16585" y="1739"/>
              <a:ext cx="731" cy="731"/>
            </a:xfrm>
            <a:prstGeom prst="rect">
              <a:avLst/>
            </a:prstGeom>
          </p:spPr>
        </p:pic>
        <p:sp>
          <p:nvSpPr>
            <p:cNvPr id="131" name="文本框 130"/>
            <p:cNvSpPr txBox="1"/>
            <p:nvPr>
              <p:custDataLst>
                <p:tags r:id="rId52"/>
              </p:custDataLst>
            </p:nvPr>
          </p:nvSpPr>
          <p:spPr>
            <a:xfrm>
              <a:off x="15228" y="2550"/>
              <a:ext cx="344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差异化</a:t>
              </a:r>
              <a:r>
                <a:rPr kumimoji="1"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人工接入</a:t>
              </a:r>
              <a:endPara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</p:grpSp>
      <p:sp>
        <p:nvSpPr>
          <p:cNvPr id="132" name="矩形 131"/>
          <p:cNvSpPr/>
          <p:nvPr>
            <p:custDataLst>
              <p:tags r:id="rId53"/>
            </p:custDataLst>
          </p:nvPr>
        </p:nvSpPr>
        <p:spPr>
          <a:xfrm>
            <a:off x="461645" y="4923790"/>
            <a:ext cx="178435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坐席长时间不接听差异化</a:t>
            </a:r>
            <a:endParaRPr lang="zh-CN" altLang="en-US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（长时间不接听强制示忙）</a:t>
            </a:r>
            <a:endParaRPr lang="zh-CN" altLang="en-US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468630" y="241935"/>
            <a:ext cx="7470775" cy="60071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业务功能——</a:t>
            </a:r>
            <a:r>
              <a:rPr lang="zh-CN" altLang="en-US"/>
              <a:t>坐席接续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38770" y="1132840"/>
            <a:ext cx="38601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门户首页顶部是坐席代表签入排队机后接续操作台，包含：签入（</a:t>
            </a:r>
            <a:r>
              <a:rPr lang="zh-CN" altLang="en-US">
                <a:sym typeface="+mn-ea"/>
              </a:rPr>
              <a:t>签出</a:t>
            </a:r>
            <a:r>
              <a:rPr lang="zh-CN" altLang="en-US"/>
              <a:t>）、挂机、保持、应答、转移、示忙、</a:t>
            </a:r>
            <a:r>
              <a:rPr lang="zh-CN"/>
              <a:t>静音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940040" y="3147695"/>
            <a:ext cx="38595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、客服代表根据用户的具体需求将通话转入相应技能组，更精准的处理用户业务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39405" y="4155440"/>
            <a:ext cx="38595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客服代表可向按问卷内容对用户进行问卷调查，更精准的了解并记录用户的需求。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939405" y="2416175"/>
            <a:ext cx="3859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、客服代表根据用户的具体需求启动相应</a:t>
            </a:r>
            <a:r>
              <a:rPr lang="en-US" altLang="zh-CN" dirty="0">
                <a:sym typeface="+mn-ea"/>
              </a:rPr>
              <a:t>IVR</a:t>
            </a:r>
            <a:r>
              <a:rPr lang="zh-CN" altLang="en-US" dirty="0">
                <a:sym typeface="+mn-ea"/>
              </a:rPr>
              <a:t>业务流程，办理对应业务</a:t>
            </a:r>
            <a:endParaRPr lang="zh-CN" altLang="en-US" dirty="0"/>
          </a:p>
        </p:txBody>
      </p:sp>
      <p:pic>
        <p:nvPicPr>
          <p:cNvPr id="3" name="图片 2" descr="16681567188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1132840"/>
            <a:ext cx="7077075" cy="4751705"/>
          </a:xfrm>
          <a:prstGeom prst="rect">
            <a:avLst/>
          </a:prstGeom>
        </p:spPr>
      </p:pic>
      <p:sp>
        <p:nvSpPr>
          <p:cNvPr id="50" name="灯片编号占位符 1"/>
          <p:cNvSpPr>
            <a:spLocks noGrp="1"/>
          </p:cNvSpPr>
          <p:nvPr/>
        </p:nvSpPr>
        <p:spPr>
          <a:xfrm>
            <a:off x="9180496" y="62685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5AA548-F88F-1644-9623-DEB29B1AF9E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9" grpId="1"/>
      <p:bldP spid="10" grpId="0"/>
      <p:bldP spid="10" grpId="1"/>
      <p:bldP spid="11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UNIT_TABLE_BEAUTIFY" val="smartTable{529cf2b9-1413-416c-b24a-f5db1d26f2a0}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UNIT_PLACING_PICTURE_USER_VIEWPORT" val="{&quot;height&quot;:8490,&quot;width&quot;:16935}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PP_MARK_KEY" val="b7dd4932-07b9-46f9-8e20-d561a15abea1"/>
  <p:tag name="COMMONDATA" val="eyJoZGlkIjoiYmUwNzA5NTVhM2ZjZjEzMGUxM2Y3YjFkM2M4N2ZhNTQifQ==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ww.isoftstone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深邃商务蓝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6762</Words>
  <Application>WPS 演示</Application>
  <PresentationFormat>宽屏</PresentationFormat>
  <Paragraphs>1249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Arial</vt:lpstr>
      <vt:lpstr>宋体</vt:lpstr>
      <vt:lpstr>Wingdings</vt:lpstr>
      <vt:lpstr>Segoe UI</vt:lpstr>
      <vt:lpstr>微软雅黑</vt:lpstr>
      <vt:lpstr>Arial</vt:lpstr>
      <vt:lpstr>华文细黑</vt:lpstr>
      <vt:lpstr>微软雅黑 Light</vt:lpstr>
      <vt:lpstr>Wingdings</vt:lpstr>
      <vt:lpstr>Times New Roman</vt:lpstr>
      <vt:lpstr>Helvetica Neue</vt:lpstr>
      <vt:lpstr>Microsoft YaHei Bold</vt:lpstr>
      <vt:lpstr>Calibri</vt:lpstr>
      <vt:lpstr>Arial Unicode MS</vt:lpstr>
      <vt:lpstr>Helvetica Neue Medium</vt:lpstr>
      <vt:lpstr>Segoe UI</vt:lpstr>
      <vt:lpstr>www.isoftstone.com</vt:lpstr>
      <vt:lpstr>PowerPoint 演示文稿</vt:lpstr>
      <vt:lpstr>建设方案——业务场景流程</vt:lpstr>
      <vt:lpstr>建设方案——总体架构</vt:lpstr>
      <vt:lpstr>建设方案——网络架构</vt:lpstr>
      <vt:lpstr>建设方案——建设规划</vt:lpstr>
      <vt:lpstr>建设方案——设备配置建议</vt:lpstr>
      <vt:lpstr>业务功能——软呼叫平台</vt:lpstr>
      <vt:lpstr>业务功能——差异化IVR服务</vt:lpstr>
      <vt:lpstr>业务功能——坐席接续</vt:lpstr>
      <vt:lpstr>业务功能——IM客服一体化工作台</vt:lpstr>
      <vt:lpstr>业务功能——IM客服一体化工作台</vt:lpstr>
      <vt:lpstr>业务功能——智能机器人</vt:lpstr>
      <vt:lpstr>业务功能——智能机器人</vt:lpstr>
      <vt:lpstr>业务功能——坐席管理</vt:lpstr>
      <vt:lpstr>业务功能——工单管理</vt:lpstr>
      <vt:lpstr>业务功能——工单管理</vt:lpstr>
      <vt:lpstr>业务功能——知识库</vt:lpstr>
      <vt:lpstr>业务功能——知识库</vt:lpstr>
      <vt:lpstr>业务功能——客户管理</vt:lpstr>
      <vt:lpstr>业务功能——公告管理</vt:lpstr>
      <vt:lpstr>业务功能——培训管理</vt:lpstr>
      <vt:lpstr>业务功能——考试管理</vt:lpstr>
      <vt:lpstr>业务功能——质检管理</vt:lpstr>
      <vt:lpstr>业务功能——质检管理</vt:lpstr>
      <vt:lpstr>业务功能——外呼管理</vt:lpstr>
      <vt:lpstr>业务功能——数据中心：报表管理</vt:lpstr>
      <vt:lpstr>业务功能——数据中心：报表查看</vt:lpstr>
      <vt:lpstr>业务功能——数据中心：任务调度</vt:lpstr>
      <vt:lpstr>业务功能——数据中心：大屏展示</vt:lpstr>
      <vt:lpstr>对接华为6600/9600排队机</vt:lpstr>
      <vt:lpstr>对接华为6600/9600排队机</vt:lpstr>
      <vt:lpstr>对接华为6600/9600排队机</vt:lpstr>
      <vt:lpstr>对接华为软排：9600云排队机</vt:lpstr>
      <vt:lpstr>对接其他软排</vt:lpstr>
      <vt:lpstr>PowerPoint 演示文稿</vt:lpstr>
    </vt:vector>
  </TitlesOfParts>
  <Company>软通动力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软通动力</dc:title>
  <dc:creator>软通动力</dc:creator>
  <cp:keywords>www.isoftstone.com</cp:keywords>
  <dc:description>www.isoftstone.com</dc:description>
  <cp:lastModifiedBy>.</cp:lastModifiedBy>
  <cp:revision>571</cp:revision>
  <dcterms:created xsi:type="dcterms:W3CDTF">2023-01-12T12:26:00Z</dcterms:created>
  <dcterms:modified xsi:type="dcterms:W3CDTF">2023-02-27T10:42:05Z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CC3D385163794CF4B129B46184731C31</vt:lpwstr>
  </property>
  <property fmtid="{D5CDD505-2E9C-101B-9397-08002B2CF9AE}" pid="3" name="KSOProductBuildVer">
    <vt:lpwstr>2052-11.1.0.12651</vt:lpwstr>
  </property>
</Properties>
</file>